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867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347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9BFDF06-E209-4CE9-94FF-461798552B9B}" type="datetimeFigureOut">
              <a:rPr lang="mk-MK" smtClean="0"/>
              <a:t>06.7.2023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8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347" y="6658258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B8B32C-D73B-4CC2-AC40-1D304C15C491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802668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46" Type="http://schemas.openxmlformats.org/officeDocument/2006/relationships/image" Target="../media/image45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41" Type="http://schemas.openxmlformats.org/officeDocument/2006/relationships/image" Target="../media/image4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45" Type="http://schemas.openxmlformats.org/officeDocument/2006/relationships/image" Target="../media/image44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4" Type="http://schemas.openxmlformats.org/officeDocument/2006/relationships/image" Target="../media/image43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43" Type="http://schemas.openxmlformats.org/officeDocument/2006/relationships/image" Target="../media/image4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18" Type="http://schemas.openxmlformats.org/officeDocument/2006/relationships/image" Target="../media/image62.png"/><Relationship Id="rId26" Type="http://schemas.openxmlformats.org/officeDocument/2006/relationships/image" Target="../media/image70.png"/><Relationship Id="rId3" Type="http://schemas.openxmlformats.org/officeDocument/2006/relationships/image" Target="../media/image47.png"/><Relationship Id="rId21" Type="http://schemas.openxmlformats.org/officeDocument/2006/relationships/image" Target="../media/image65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17" Type="http://schemas.openxmlformats.org/officeDocument/2006/relationships/image" Target="../media/image61.png"/><Relationship Id="rId25" Type="http://schemas.openxmlformats.org/officeDocument/2006/relationships/image" Target="../media/image69.png"/><Relationship Id="rId2" Type="http://schemas.openxmlformats.org/officeDocument/2006/relationships/image" Target="../media/image46.png"/><Relationship Id="rId16" Type="http://schemas.openxmlformats.org/officeDocument/2006/relationships/image" Target="../media/image60.png"/><Relationship Id="rId20" Type="http://schemas.openxmlformats.org/officeDocument/2006/relationships/image" Target="../media/image64.png"/><Relationship Id="rId29" Type="http://schemas.openxmlformats.org/officeDocument/2006/relationships/image" Target="../media/image7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24" Type="http://schemas.openxmlformats.org/officeDocument/2006/relationships/image" Target="../media/image68.png"/><Relationship Id="rId5" Type="http://schemas.openxmlformats.org/officeDocument/2006/relationships/image" Target="../media/image49.png"/><Relationship Id="rId15" Type="http://schemas.openxmlformats.org/officeDocument/2006/relationships/image" Target="../media/image59.png"/><Relationship Id="rId23" Type="http://schemas.openxmlformats.org/officeDocument/2006/relationships/image" Target="../media/image67.png"/><Relationship Id="rId28" Type="http://schemas.openxmlformats.org/officeDocument/2006/relationships/image" Target="../media/image72.png"/><Relationship Id="rId10" Type="http://schemas.openxmlformats.org/officeDocument/2006/relationships/image" Target="../media/image54.png"/><Relationship Id="rId19" Type="http://schemas.openxmlformats.org/officeDocument/2006/relationships/image" Target="../media/image63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Relationship Id="rId14" Type="http://schemas.openxmlformats.org/officeDocument/2006/relationships/image" Target="../media/image58.png"/><Relationship Id="rId22" Type="http://schemas.openxmlformats.org/officeDocument/2006/relationships/image" Target="../media/image66.png"/><Relationship Id="rId27" Type="http://schemas.openxmlformats.org/officeDocument/2006/relationships/image" Target="../media/image7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13" Type="http://schemas.openxmlformats.org/officeDocument/2006/relationships/image" Target="../media/image85.png"/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12" Type="http://schemas.openxmlformats.org/officeDocument/2006/relationships/image" Target="../media/image84.png"/><Relationship Id="rId2" Type="http://schemas.openxmlformats.org/officeDocument/2006/relationships/image" Target="../media/image74.png"/><Relationship Id="rId16" Type="http://schemas.openxmlformats.org/officeDocument/2006/relationships/image" Target="../media/image8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8.png"/><Relationship Id="rId11" Type="http://schemas.openxmlformats.org/officeDocument/2006/relationships/image" Target="../media/image83.png"/><Relationship Id="rId5" Type="http://schemas.openxmlformats.org/officeDocument/2006/relationships/image" Target="../media/image77.png"/><Relationship Id="rId15" Type="http://schemas.openxmlformats.org/officeDocument/2006/relationships/image" Target="../media/image87.png"/><Relationship Id="rId10" Type="http://schemas.openxmlformats.org/officeDocument/2006/relationships/image" Target="../media/image82.png"/><Relationship Id="rId4" Type="http://schemas.openxmlformats.org/officeDocument/2006/relationships/image" Target="../media/image76.png"/><Relationship Id="rId9" Type="http://schemas.openxmlformats.org/officeDocument/2006/relationships/image" Target="../media/image81.png"/><Relationship Id="rId14" Type="http://schemas.openxmlformats.org/officeDocument/2006/relationships/image" Target="../media/image8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13" Type="http://schemas.openxmlformats.org/officeDocument/2006/relationships/image" Target="../media/image100.png"/><Relationship Id="rId18" Type="http://schemas.openxmlformats.org/officeDocument/2006/relationships/image" Target="../media/image105.png"/><Relationship Id="rId3" Type="http://schemas.openxmlformats.org/officeDocument/2006/relationships/image" Target="../media/image90.png"/><Relationship Id="rId7" Type="http://schemas.openxmlformats.org/officeDocument/2006/relationships/image" Target="../media/image94.png"/><Relationship Id="rId12" Type="http://schemas.openxmlformats.org/officeDocument/2006/relationships/image" Target="../media/image99.png"/><Relationship Id="rId17" Type="http://schemas.openxmlformats.org/officeDocument/2006/relationships/image" Target="../media/image104.png"/><Relationship Id="rId2" Type="http://schemas.openxmlformats.org/officeDocument/2006/relationships/image" Target="../media/image89.png"/><Relationship Id="rId16" Type="http://schemas.openxmlformats.org/officeDocument/2006/relationships/image" Target="../media/image10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3.png"/><Relationship Id="rId11" Type="http://schemas.openxmlformats.org/officeDocument/2006/relationships/image" Target="../media/image98.png"/><Relationship Id="rId5" Type="http://schemas.openxmlformats.org/officeDocument/2006/relationships/image" Target="../media/image92.png"/><Relationship Id="rId15" Type="http://schemas.openxmlformats.org/officeDocument/2006/relationships/image" Target="../media/image102.png"/><Relationship Id="rId10" Type="http://schemas.openxmlformats.org/officeDocument/2006/relationships/image" Target="../media/image97.png"/><Relationship Id="rId4" Type="http://schemas.openxmlformats.org/officeDocument/2006/relationships/image" Target="../media/image91.png"/><Relationship Id="rId9" Type="http://schemas.openxmlformats.org/officeDocument/2006/relationships/image" Target="../media/image96.png"/><Relationship Id="rId14" Type="http://schemas.openxmlformats.org/officeDocument/2006/relationships/image" Target="../media/image10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png"/><Relationship Id="rId13" Type="http://schemas.openxmlformats.org/officeDocument/2006/relationships/image" Target="../media/image117.png"/><Relationship Id="rId18" Type="http://schemas.openxmlformats.org/officeDocument/2006/relationships/image" Target="../media/image122.png"/><Relationship Id="rId3" Type="http://schemas.openxmlformats.org/officeDocument/2006/relationships/image" Target="../media/image107.png"/><Relationship Id="rId21" Type="http://schemas.openxmlformats.org/officeDocument/2006/relationships/image" Target="../media/image125.png"/><Relationship Id="rId7" Type="http://schemas.openxmlformats.org/officeDocument/2006/relationships/image" Target="../media/image111.png"/><Relationship Id="rId12" Type="http://schemas.openxmlformats.org/officeDocument/2006/relationships/image" Target="../media/image116.png"/><Relationship Id="rId17" Type="http://schemas.openxmlformats.org/officeDocument/2006/relationships/image" Target="../media/image121.png"/><Relationship Id="rId2" Type="http://schemas.openxmlformats.org/officeDocument/2006/relationships/image" Target="../media/image106.png"/><Relationship Id="rId16" Type="http://schemas.openxmlformats.org/officeDocument/2006/relationships/image" Target="../media/image120.png"/><Relationship Id="rId20" Type="http://schemas.openxmlformats.org/officeDocument/2006/relationships/image" Target="../media/image12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0.png"/><Relationship Id="rId11" Type="http://schemas.openxmlformats.org/officeDocument/2006/relationships/image" Target="../media/image115.png"/><Relationship Id="rId5" Type="http://schemas.openxmlformats.org/officeDocument/2006/relationships/image" Target="../media/image109.png"/><Relationship Id="rId15" Type="http://schemas.openxmlformats.org/officeDocument/2006/relationships/image" Target="../media/image119.png"/><Relationship Id="rId23" Type="http://schemas.openxmlformats.org/officeDocument/2006/relationships/image" Target="../media/image127.png"/><Relationship Id="rId10" Type="http://schemas.openxmlformats.org/officeDocument/2006/relationships/image" Target="../media/image114.png"/><Relationship Id="rId19" Type="http://schemas.openxmlformats.org/officeDocument/2006/relationships/image" Target="../media/image123.png"/><Relationship Id="rId4" Type="http://schemas.openxmlformats.org/officeDocument/2006/relationships/image" Target="../media/image108.png"/><Relationship Id="rId9" Type="http://schemas.openxmlformats.org/officeDocument/2006/relationships/image" Target="../media/image113.png"/><Relationship Id="rId14" Type="http://schemas.openxmlformats.org/officeDocument/2006/relationships/image" Target="../media/image118.png"/><Relationship Id="rId22" Type="http://schemas.openxmlformats.org/officeDocument/2006/relationships/image" Target="../media/image12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4.png"/><Relationship Id="rId13" Type="http://schemas.openxmlformats.org/officeDocument/2006/relationships/image" Target="../media/image139.png"/><Relationship Id="rId18" Type="http://schemas.openxmlformats.org/officeDocument/2006/relationships/image" Target="../media/image144.png"/><Relationship Id="rId3" Type="http://schemas.openxmlformats.org/officeDocument/2006/relationships/image" Target="../media/image129.png"/><Relationship Id="rId21" Type="http://schemas.openxmlformats.org/officeDocument/2006/relationships/image" Target="../media/image147.png"/><Relationship Id="rId7" Type="http://schemas.openxmlformats.org/officeDocument/2006/relationships/image" Target="../media/image133.png"/><Relationship Id="rId12" Type="http://schemas.openxmlformats.org/officeDocument/2006/relationships/image" Target="../media/image138.png"/><Relationship Id="rId17" Type="http://schemas.openxmlformats.org/officeDocument/2006/relationships/image" Target="../media/image143.png"/><Relationship Id="rId2" Type="http://schemas.openxmlformats.org/officeDocument/2006/relationships/image" Target="../media/image128.png"/><Relationship Id="rId16" Type="http://schemas.openxmlformats.org/officeDocument/2006/relationships/image" Target="../media/image142.png"/><Relationship Id="rId20" Type="http://schemas.openxmlformats.org/officeDocument/2006/relationships/image" Target="../media/image14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2.png"/><Relationship Id="rId11" Type="http://schemas.openxmlformats.org/officeDocument/2006/relationships/image" Target="../media/image137.png"/><Relationship Id="rId5" Type="http://schemas.openxmlformats.org/officeDocument/2006/relationships/image" Target="../media/image131.png"/><Relationship Id="rId15" Type="http://schemas.openxmlformats.org/officeDocument/2006/relationships/image" Target="../media/image141.png"/><Relationship Id="rId23" Type="http://schemas.openxmlformats.org/officeDocument/2006/relationships/image" Target="../media/image148.png"/><Relationship Id="rId10" Type="http://schemas.openxmlformats.org/officeDocument/2006/relationships/image" Target="../media/image136.png"/><Relationship Id="rId19" Type="http://schemas.openxmlformats.org/officeDocument/2006/relationships/image" Target="../media/image145.png"/><Relationship Id="rId4" Type="http://schemas.openxmlformats.org/officeDocument/2006/relationships/image" Target="../media/image130.png"/><Relationship Id="rId9" Type="http://schemas.openxmlformats.org/officeDocument/2006/relationships/image" Target="../media/image135.png"/><Relationship Id="rId14" Type="http://schemas.openxmlformats.org/officeDocument/2006/relationships/image" Target="../media/image140.png"/><Relationship Id="rId2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4.png"/><Relationship Id="rId13" Type="http://schemas.openxmlformats.org/officeDocument/2006/relationships/image" Target="../media/image159.png"/><Relationship Id="rId18" Type="http://schemas.openxmlformats.org/officeDocument/2006/relationships/image" Target="../media/image164.png"/><Relationship Id="rId26" Type="http://schemas.openxmlformats.org/officeDocument/2006/relationships/image" Target="../media/image172.png"/><Relationship Id="rId39" Type="http://schemas.openxmlformats.org/officeDocument/2006/relationships/image" Target="../media/image185.png"/><Relationship Id="rId3" Type="http://schemas.openxmlformats.org/officeDocument/2006/relationships/image" Target="../media/image150.png"/><Relationship Id="rId21" Type="http://schemas.openxmlformats.org/officeDocument/2006/relationships/image" Target="../media/image167.png"/><Relationship Id="rId34" Type="http://schemas.openxmlformats.org/officeDocument/2006/relationships/image" Target="../media/image180.png"/><Relationship Id="rId42" Type="http://schemas.openxmlformats.org/officeDocument/2006/relationships/image" Target="../media/image188.png"/><Relationship Id="rId7" Type="http://schemas.openxmlformats.org/officeDocument/2006/relationships/image" Target="../media/image70.png"/><Relationship Id="rId12" Type="http://schemas.openxmlformats.org/officeDocument/2006/relationships/image" Target="../media/image158.png"/><Relationship Id="rId17" Type="http://schemas.openxmlformats.org/officeDocument/2006/relationships/image" Target="../media/image163.png"/><Relationship Id="rId25" Type="http://schemas.openxmlformats.org/officeDocument/2006/relationships/image" Target="../media/image171.png"/><Relationship Id="rId33" Type="http://schemas.openxmlformats.org/officeDocument/2006/relationships/image" Target="../media/image179.png"/><Relationship Id="rId38" Type="http://schemas.openxmlformats.org/officeDocument/2006/relationships/image" Target="../media/image184.png"/><Relationship Id="rId46" Type="http://schemas.openxmlformats.org/officeDocument/2006/relationships/image" Target="../media/image192.png"/><Relationship Id="rId2" Type="http://schemas.openxmlformats.org/officeDocument/2006/relationships/image" Target="../media/image149.png"/><Relationship Id="rId16" Type="http://schemas.openxmlformats.org/officeDocument/2006/relationships/image" Target="../media/image162.png"/><Relationship Id="rId20" Type="http://schemas.openxmlformats.org/officeDocument/2006/relationships/image" Target="../media/image166.png"/><Relationship Id="rId29" Type="http://schemas.openxmlformats.org/officeDocument/2006/relationships/image" Target="../media/image175.png"/><Relationship Id="rId41" Type="http://schemas.openxmlformats.org/officeDocument/2006/relationships/image" Target="../media/image18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3.png"/><Relationship Id="rId11" Type="http://schemas.openxmlformats.org/officeDocument/2006/relationships/image" Target="../media/image157.png"/><Relationship Id="rId24" Type="http://schemas.openxmlformats.org/officeDocument/2006/relationships/image" Target="../media/image170.png"/><Relationship Id="rId32" Type="http://schemas.openxmlformats.org/officeDocument/2006/relationships/image" Target="../media/image178.png"/><Relationship Id="rId37" Type="http://schemas.openxmlformats.org/officeDocument/2006/relationships/image" Target="../media/image183.png"/><Relationship Id="rId40" Type="http://schemas.openxmlformats.org/officeDocument/2006/relationships/image" Target="../media/image186.png"/><Relationship Id="rId45" Type="http://schemas.openxmlformats.org/officeDocument/2006/relationships/image" Target="../media/image191.png"/><Relationship Id="rId5" Type="http://schemas.openxmlformats.org/officeDocument/2006/relationships/image" Target="../media/image152.png"/><Relationship Id="rId15" Type="http://schemas.openxmlformats.org/officeDocument/2006/relationships/image" Target="../media/image161.png"/><Relationship Id="rId23" Type="http://schemas.openxmlformats.org/officeDocument/2006/relationships/image" Target="../media/image169.png"/><Relationship Id="rId28" Type="http://schemas.openxmlformats.org/officeDocument/2006/relationships/image" Target="../media/image174.png"/><Relationship Id="rId36" Type="http://schemas.openxmlformats.org/officeDocument/2006/relationships/image" Target="../media/image182.png"/><Relationship Id="rId10" Type="http://schemas.openxmlformats.org/officeDocument/2006/relationships/image" Target="../media/image156.png"/><Relationship Id="rId19" Type="http://schemas.openxmlformats.org/officeDocument/2006/relationships/image" Target="../media/image165.png"/><Relationship Id="rId31" Type="http://schemas.openxmlformats.org/officeDocument/2006/relationships/image" Target="../media/image177.png"/><Relationship Id="rId44" Type="http://schemas.openxmlformats.org/officeDocument/2006/relationships/image" Target="../media/image190.png"/><Relationship Id="rId4" Type="http://schemas.openxmlformats.org/officeDocument/2006/relationships/image" Target="../media/image151.png"/><Relationship Id="rId9" Type="http://schemas.openxmlformats.org/officeDocument/2006/relationships/image" Target="../media/image155.png"/><Relationship Id="rId14" Type="http://schemas.openxmlformats.org/officeDocument/2006/relationships/image" Target="../media/image160.png"/><Relationship Id="rId22" Type="http://schemas.openxmlformats.org/officeDocument/2006/relationships/image" Target="../media/image168.png"/><Relationship Id="rId27" Type="http://schemas.openxmlformats.org/officeDocument/2006/relationships/image" Target="../media/image173.png"/><Relationship Id="rId30" Type="http://schemas.openxmlformats.org/officeDocument/2006/relationships/image" Target="../media/image176.png"/><Relationship Id="rId35" Type="http://schemas.openxmlformats.org/officeDocument/2006/relationships/image" Target="../media/image181.png"/><Relationship Id="rId43" Type="http://schemas.openxmlformats.org/officeDocument/2006/relationships/image" Target="../media/image18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4.png"/><Relationship Id="rId2" Type="http://schemas.openxmlformats.org/officeDocument/2006/relationships/image" Target="../media/image19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96.png"/><Relationship Id="rId4" Type="http://schemas.openxmlformats.org/officeDocument/2006/relationships/image" Target="../media/image19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8.png"/><Relationship Id="rId2" Type="http://schemas.openxmlformats.org/officeDocument/2006/relationships/image" Target="../media/image19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9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41969" y="2900933"/>
            <a:ext cx="0" cy="3855720"/>
          </a:xfrm>
          <a:custGeom>
            <a:avLst/>
            <a:gdLst/>
            <a:ahLst/>
            <a:cxnLst/>
            <a:rect l="l" t="t" r="r" b="b"/>
            <a:pathLst>
              <a:path h="3855720">
                <a:moveTo>
                  <a:pt x="0" y="0"/>
                </a:moveTo>
                <a:lnTo>
                  <a:pt x="0" y="3855720"/>
                </a:lnTo>
              </a:path>
            </a:pathLst>
          </a:custGeom>
          <a:ln w="38100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185153" y="2900933"/>
            <a:ext cx="0" cy="3293745"/>
          </a:xfrm>
          <a:custGeom>
            <a:avLst/>
            <a:gdLst/>
            <a:ahLst/>
            <a:cxnLst/>
            <a:rect l="l" t="t" r="r" b="b"/>
            <a:pathLst>
              <a:path h="3293745">
                <a:moveTo>
                  <a:pt x="0" y="0"/>
                </a:moveTo>
                <a:lnTo>
                  <a:pt x="0" y="3293364"/>
                </a:lnTo>
              </a:path>
            </a:pathLst>
          </a:custGeom>
          <a:ln w="38100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138677" y="2882645"/>
            <a:ext cx="0" cy="2348865"/>
          </a:xfrm>
          <a:custGeom>
            <a:avLst/>
            <a:gdLst/>
            <a:ahLst/>
            <a:cxnLst/>
            <a:rect l="l" t="t" r="r" b="b"/>
            <a:pathLst>
              <a:path h="2348865">
                <a:moveTo>
                  <a:pt x="0" y="0"/>
                </a:moveTo>
                <a:lnTo>
                  <a:pt x="0" y="2348484"/>
                </a:lnTo>
              </a:path>
            </a:pathLst>
          </a:custGeom>
          <a:ln w="38100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45029" y="2890266"/>
            <a:ext cx="0" cy="2350135"/>
          </a:xfrm>
          <a:custGeom>
            <a:avLst/>
            <a:gdLst/>
            <a:ahLst/>
            <a:cxnLst/>
            <a:rect l="l" t="t" r="r" b="b"/>
            <a:pathLst>
              <a:path h="2350135">
                <a:moveTo>
                  <a:pt x="0" y="0"/>
                </a:moveTo>
                <a:lnTo>
                  <a:pt x="0" y="2350008"/>
                </a:lnTo>
              </a:path>
            </a:pathLst>
          </a:custGeom>
          <a:ln w="38100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8941" y="2868929"/>
            <a:ext cx="10795" cy="3959860"/>
          </a:xfrm>
          <a:custGeom>
            <a:avLst/>
            <a:gdLst/>
            <a:ahLst/>
            <a:cxnLst/>
            <a:rect l="l" t="t" r="r" b="b"/>
            <a:pathLst>
              <a:path w="10795" h="3959859">
                <a:moveTo>
                  <a:pt x="10668" y="0"/>
                </a:moveTo>
                <a:lnTo>
                  <a:pt x="0" y="3959352"/>
                </a:lnTo>
              </a:path>
            </a:pathLst>
          </a:custGeom>
          <a:ln w="38100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3383583" y="637014"/>
            <a:ext cx="2670048" cy="2273935"/>
            <a:chOff x="3326891" y="627126"/>
            <a:chExt cx="2670048" cy="2273935"/>
          </a:xfrm>
        </p:grpSpPr>
        <p:sp>
          <p:nvSpPr>
            <p:cNvPr id="8" name="object 8"/>
            <p:cNvSpPr/>
            <p:nvPr/>
          </p:nvSpPr>
          <p:spPr>
            <a:xfrm>
              <a:off x="4639817" y="627126"/>
              <a:ext cx="0" cy="2273935"/>
            </a:xfrm>
            <a:custGeom>
              <a:avLst/>
              <a:gdLst/>
              <a:ahLst/>
              <a:cxnLst/>
              <a:rect l="l" t="t" r="r" b="b"/>
              <a:pathLst>
                <a:path h="2273935">
                  <a:moveTo>
                    <a:pt x="0" y="0"/>
                  </a:moveTo>
                  <a:lnTo>
                    <a:pt x="0" y="2273808"/>
                  </a:lnTo>
                </a:path>
              </a:pathLst>
            </a:custGeom>
            <a:ln w="38100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326891" y="760476"/>
              <a:ext cx="2670048" cy="67360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057040" y="825601"/>
            <a:ext cx="1263015" cy="2196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9860" marR="5080" indent="-137160">
              <a:lnSpc>
                <a:spcPct val="111700"/>
              </a:lnSpc>
              <a:spcBef>
                <a:spcPts val="100"/>
              </a:spcBef>
            </a:pPr>
            <a:r>
              <a:rPr lang="en-GB" sz="1200" b="1" spc="-65" dirty="0">
                <a:solidFill>
                  <a:srgbClr val="FFFFCC"/>
                </a:solidFill>
                <a:latin typeface="Trebuchet MS"/>
                <a:cs typeface="Trebuchet MS"/>
              </a:rPr>
              <a:t>   </a:t>
            </a:r>
            <a:endParaRPr lang="en-GB" sz="1200" b="1" spc="-75" dirty="0">
              <a:solidFill>
                <a:srgbClr val="FFFFCC"/>
              </a:solidFill>
              <a:latin typeface="Trebuchet MS"/>
              <a:cs typeface="Trebuchet M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320796" y="0"/>
            <a:ext cx="2682240" cy="7707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9" name="object 19"/>
          <p:cNvGrpSpPr/>
          <p:nvPr/>
        </p:nvGrpSpPr>
        <p:grpSpPr>
          <a:xfrm>
            <a:off x="728112" y="643140"/>
            <a:ext cx="7490459" cy="2260600"/>
            <a:chOff x="670559" y="643140"/>
            <a:chExt cx="7490459" cy="2260600"/>
          </a:xfrm>
        </p:grpSpPr>
        <p:sp>
          <p:nvSpPr>
            <p:cNvPr id="20" name="object 20"/>
            <p:cNvSpPr/>
            <p:nvPr/>
          </p:nvSpPr>
          <p:spPr>
            <a:xfrm>
              <a:off x="689609" y="2884169"/>
              <a:ext cx="7452359" cy="0"/>
            </a:xfrm>
            <a:custGeom>
              <a:avLst/>
              <a:gdLst/>
              <a:ahLst/>
              <a:cxnLst/>
              <a:rect l="l" t="t" r="r" b="b"/>
              <a:pathLst>
                <a:path w="7452359">
                  <a:moveTo>
                    <a:pt x="0" y="0"/>
                  </a:moveTo>
                  <a:lnTo>
                    <a:pt x="7452359" y="0"/>
                  </a:lnTo>
                </a:path>
              </a:pathLst>
            </a:custGeom>
            <a:ln w="38100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580381" y="2023109"/>
              <a:ext cx="1431925" cy="0"/>
            </a:xfrm>
            <a:custGeom>
              <a:avLst/>
              <a:gdLst/>
              <a:ahLst/>
              <a:cxnLst/>
              <a:rect l="l" t="t" r="r" b="b"/>
              <a:pathLst>
                <a:path w="1431925">
                  <a:moveTo>
                    <a:pt x="0" y="0"/>
                  </a:moveTo>
                  <a:lnTo>
                    <a:pt x="1431798" y="0"/>
                  </a:lnTo>
                </a:path>
              </a:pathLst>
            </a:custGeom>
            <a:ln w="38100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993130" y="1965959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0"/>
                  </a:moveTo>
                  <a:lnTo>
                    <a:pt x="0" y="114300"/>
                  </a:lnTo>
                  <a:lnTo>
                    <a:pt x="114300" y="571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801111" y="1323593"/>
              <a:ext cx="1824989" cy="1905"/>
            </a:xfrm>
            <a:custGeom>
              <a:avLst/>
              <a:gdLst/>
              <a:ahLst/>
              <a:cxnLst/>
              <a:rect l="l" t="t" r="r" b="b"/>
              <a:pathLst>
                <a:path w="1824989" h="1905">
                  <a:moveTo>
                    <a:pt x="0" y="1447"/>
                  </a:moveTo>
                  <a:lnTo>
                    <a:pt x="1824989" y="0"/>
                  </a:lnTo>
                </a:path>
              </a:pathLst>
            </a:custGeom>
            <a:ln w="38100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705861" y="1267879"/>
              <a:ext cx="114935" cy="114300"/>
            </a:xfrm>
            <a:custGeom>
              <a:avLst/>
              <a:gdLst/>
              <a:ahLst/>
              <a:cxnLst/>
              <a:rect l="l" t="t" r="r" b="b"/>
              <a:pathLst>
                <a:path w="114935" h="114300">
                  <a:moveTo>
                    <a:pt x="114261" y="0"/>
                  </a:moveTo>
                  <a:lnTo>
                    <a:pt x="0" y="57238"/>
                  </a:lnTo>
                  <a:lnTo>
                    <a:pt x="114350" y="114300"/>
                  </a:lnTo>
                  <a:lnTo>
                    <a:pt x="114261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322831" y="643140"/>
              <a:ext cx="1453895" cy="79856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70076" y="670559"/>
              <a:ext cx="1359535" cy="704215"/>
            </a:xfrm>
            <a:custGeom>
              <a:avLst/>
              <a:gdLst/>
              <a:ahLst/>
              <a:cxnLst/>
              <a:rect l="l" t="t" r="r" b="b"/>
              <a:pathLst>
                <a:path w="1359535" h="704215">
                  <a:moveTo>
                    <a:pt x="1200137" y="0"/>
                  </a:moveTo>
                  <a:lnTo>
                    <a:pt x="159270" y="0"/>
                  </a:lnTo>
                  <a:lnTo>
                    <a:pt x="108929" y="8119"/>
                  </a:lnTo>
                  <a:lnTo>
                    <a:pt x="65208" y="30730"/>
                  </a:lnTo>
                  <a:lnTo>
                    <a:pt x="30730" y="65208"/>
                  </a:lnTo>
                  <a:lnTo>
                    <a:pt x="8119" y="108929"/>
                  </a:lnTo>
                  <a:lnTo>
                    <a:pt x="0" y="159270"/>
                  </a:lnTo>
                  <a:lnTo>
                    <a:pt x="0" y="544830"/>
                  </a:lnTo>
                  <a:lnTo>
                    <a:pt x="8119" y="595169"/>
                  </a:lnTo>
                  <a:lnTo>
                    <a:pt x="30730" y="638887"/>
                  </a:lnTo>
                  <a:lnTo>
                    <a:pt x="65208" y="673361"/>
                  </a:lnTo>
                  <a:lnTo>
                    <a:pt x="108929" y="695969"/>
                  </a:lnTo>
                  <a:lnTo>
                    <a:pt x="159270" y="704088"/>
                  </a:lnTo>
                  <a:lnTo>
                    <a:pt x="1200137" y="704088"/>
                  </a:lnTo>
                  <a:lnTo>
                    <a:pt x="1250478" y="695969"/>
                  </a:lnTo>
                  <a:lnTo>
                    <a:pt x="1294199" y="673361"/>
                  </a:lnTo>
                  <a:lnTo>
                    <a:pt x="1328677" y="638887"/>
                  </a:lnTo>
                  <a:lnTo>
                    <a:pt x="1351288" y="595169"/>
                  </a:lnTo>
                  <a:lnTo>
                    <a:pt x="1359408" y="544830"/>
                  </a:lnTo>
                  <a:lnTo>
                    <a:pt x="1359408" y="159270"/>
                  </a:lnTo>
                  <a:lnTo>
                    <a:pt x="1351288" y="108929"/>
                  </a:lnTo>
                  <a:lnTo>
                    <a:pt x="1328677" y="65208"/>
                  </a:lnTo>
                  <a:lnTo>
                    <a:pt x="1294199" y="30730"/>
                  </a:lnTo>
                  <a:lnTo>
                    <a:pt x="1250478" y="8119"/>
                  </a:lnTo>
                  <a:lnTo>
                    <a:pt x="1200137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70076" y="670559"/>
              <a:ext cx="1359535" cy="704215"/>
            </a:xfrm>
            <a:custGeom>
              <a:avLst/>
              <a:gdLst/>
              <a:ahLst/>
              <a:cxnLst/>
              <a:rect l="l" t="t" r="r" b="b"/>
              <a:pathLst>
                <a:path w="1359535" h="704215">
                  <a:moveTo>
                    <a:pt x="0" y="159270"/>
                  </a:moveTo>
                  <a:lnTo>
                    <a:pt x="8119" y="108929"/>
                  </a:lnTo>
                  <a:lnTo>
                    <a:pt x="30730" y="65208"/>
                  </a:lnTo>
                  <a:lnTo>
                    <a:pt x="65208" y="30730"/>
                  </a:lnTo>
                  <a:lnTo>
                    <a:pt x="108929" y="8119"/>
                  </a:lnTo>
                  <a:lnTo>
                    <a:pt x="159270" y="0"/>
                  </a:lnTo>
                  <a:lnTo>
                    <a:pt x="1200137" y="0"/>
                  </a:lnTo>
                  <a:lnTo>
                    <a:pt x="1250478" y="8119"/>
                  </a:lnTo>
                  <a:lnTo>
                    <a:pt x="1294199" y="30730"/>
                  </a:lnTo>
                  <a:lnTo>
                    <a:pt x="1328677" y="65208"/>
                  </a:lnTo>
                  <a:lnTo>
                    <a:pt x="1351288" y="108929"/>
                  </a:lnTo>
                  <a:lnTo>
                    <a:pt x="1359408" y="159270"/>
                  </a:lnTo>
                  <a:lnTo>
                    <a:pt x="1359408" y="544830"/>
                  </a:lnTo>
                  <a:lnTo>
                    <a:pt x="1351288" y="595169"/>
                  </a:lnTo>
                  <a:lnTo>
                    <a:pt x="1328677" y="638887"/>
                  </a:lnTo>
                  <a:lnTo>
                    <a:pt x="1294199" y="673361"/>
                  </a:lnTo>
                  <a:lnTo>
                    <a:pt x="1250478" y="695969"/>
                  </a:lnTo>
                  <a:lnTo>
                    <a:pt x="1200137" y="704088"/>
                  </a:lnTo>
                  <a:lnTo>
                    <a:pt x="159270" y="704088"/>
                  </a:lnTo>
                  <a:lnTo>
                    <a:pt x="108929" y="695969"/>
                  </a:lnTo>
                  <a:lnTo>
                    <a:pt x="65208" y="673361"/>
                  </a:lnTo>
                  <a:lnTo>
                    <a:pt x="30730" y="638887"/>
                  </a:lnTo>
                  <a:lnTo>
                    <a:pt x="8119" y="595169"/>
                  </a:lnTo>
                  <a:lnTo>
                    <a:pt x="0" y="544830"/>
                  </a:lnTo>
                  <a:lnTo>
                    <a:pt x="0" y="159270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1524000" y="877434"/>
            <a:ext cx="1114042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38430">
              <a:lnSpc>
                <a:spcPct val="100000"/>
              </a:lnSpc>
              <a:spcBef>
                <a:spcPts val="105"/>
              </a:spcBef>
            </a:pPr>
            <a:r>
              <a:rPr lang="en-US" sz="900" b="1" spc="-45" dirty="0" err="1">
                <a:latin typeface="Trebuchet MS"/>
                <a:cs typeface="Trebuchet MS"/>
              </a:rPr>
              <a:t>Departamenti</a:t>
            </a:r>
            <a:r>
              <a:rPr lang="en-US" sz="900" b="1" spc="-45" dirty="0">
                <a:latin typeface="Trebuchet MS"/>
                <a:cs typeface="Trebuchet MS"/>
              </a:rPr>
              <a:t> p</a:t>
            </a:r>
            <a:r>
              <a:rPr lang="sq-AL" sz="900" b="1" spc="-45" dirty="0">
                <a:latin typeface="Trebuchet MS"/>
                <a:cs typeface="Trebuchet MS"/>
              </a:rPr>
              <a:t>ër revizion të brendshëm</a:t>
            </a:r>
            <a:endParaRPr sz="900" dirty="0">
              <a:latin typeface="Trebuchet MS"/>
              <a:cs typeface="Trebuchet MS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1322832" y="1528572"/>
            <a:ext cx="1458595" cy="909955"/>
            <a:chOff x="1322832" y="1528572"/>
            <a:chExt cx="1458595" cy="909955"/>
          </a:xfrm>
        </p:grpSpPr>
        <p:sp>
          <p:nvSpPr>
            <p:cNvPr id="30" name="object 30"/>
            <p:cNvSpPr/>
            <p:nvPr/>
          </p:nvSpPr>
          <p:spPr>
            <a:xfrm>
              <a:off x="1322832" y="1528572"/>
              <a:ext cx="1458468" cy="90982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370076" y="1556004"/>
              <a:ext cx="1363980" cy="815340"/>
            </a:xfrm>
            <a:custGeom>
              <a:avLst/>
              <a:gdLst/>
              <a:ahLst/>
              <a:cxnLst/>
              <a:rect l="l" t="t" r="r" b="b"/>
              <a:pathLst>
                <a:path w="1363980" h="815339">
                  <a:moveTo>
                    <a:pt x="1179550" y="0"/>
                  </a:moveTo>
                  <a:lnTo>
                    <a:pt x="184429" y="0"/>
                  </a:lnTo>
                  <a:lnTo>
                    <a:pt x="135401" y="6588"/>
                  </a:lnTo>
                  <a:lnTo>
                    <a:pt x="91345" y="25180"/>
                  </a:lnTo>
                  <a:lnTo>
                    <a:pt x="54019" y="54019"/>
                  </a:lnTo>
                  <a:lnTo>
                    <a:pt x="25180" y="91345"/>
                  </a:lnTo>
                  <a:lnTo>
                    <a:pt x="6588" y="135401"/>
                  </a:lnTo>
                  <a:lnTo>
                    <a:pt x="0" y="184429"/>
                  </a:lnTo>
                  <a:lnTo>
                    <a:pt x="0" y="630910"/>
                  </a:lnTo>
                  <a:lnTo>
                    <a:pt x="6588" y="679938"/>
                  </a:lnTo>
                  <a:lnTo>
                    <a:pt x="25180" y="723994"/>
                  </a:lnTo>
                  <a:lnTo>
                    <a:pt x="54019" y="761320"/>
                  </a:lnTo>
                  <a:lnTo>
                    <a:pt x="91345" y="790159"/>
                  </a:lnTo>
                  <a:lnTo>
                    <a:pt x="135401" y="808751"/>
                  </a:lnTo>
                  <a:lnTo>
                    <a:pt x="184429" y="815339"/>
                  </a:lnTo>
                  <a:lnTo>
                    <a:pt x="1179550" y="815339"/>
                  </a:lnTo>
                  <a:lnTo>
                    <a:pt x="1228578" y="808751"/>
                  </a:lnTo>
                  <a:lnTo>
                    <a:pt x="1272634" y="790159"/>
                  </a:lnTo>
                  <a:lnTo>
                    <a:pt x="1309960" y="761320"/>
                  </a:lnTo>
                  <a:lnTo>
                    <a:pt x="1338799" y="723994"/>
                  </a:lnTo>
                  <a:lnTo>
                    <a:pt x="1357391" y="679938"/>
                  </a:lnTo>
                  <a:lnTo>
                    <a:pt x="1363980" y="630910"/>
                  </a:lnTo>
                  <a:lnTo>
                    <a:pt x="1363980" y="184429"/>
                  </a:lnTo>
                  <a:lnTo>
                    <a:pt x="1357391" y="135401"/>
                  </a:lnTo>
                  <a:lnTo>
                    <a:pt x="1338799" y="91345"/>
                  </a:lnTo>
                  <a:lnTo>
                    <a:pt x="1309960" y="54019"/>
                  </a:lnTo>
                  <a:lnTo>
                    <a:pt x="1272634" y="25180"/>
                  </a:lnTo>
                  <a:lnTo>
                    <a:pt x="1228578" y="6588"/>
                  </a:lnTo>
                  <a:lnTo>
                    <a:pt x="1179550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370076" y="1556004"/>
              <a:ext cx="1363980" cy="815340"/>
            </a:xfrm>
            <a:custGeom>
              <a:avLst/>
              <a:gdLst/>
              <a:ahLst/>
              <a:cxnLst/>
              <a:rect l="l" t="t" r="r" b="b"/>
              <a:pathLst>
                <a:path w="1363980" h="815339">
                  <a:moveTo>
                    <a:pt x="0" y="184429"/>
                  </a:moveTo>
                  <a:lnTo>
                    <a:pt x="6588" y="135401"/>
                  </a:lnTo>
                  <a:lnTo>
                    <a:pt x="25180" y="91345"/>
                  </a:lnTo>
                  <a:lnTo>
                    <a:pt x="54019" y="54019"/>
                  </a:lnTo>
                  <a:lnTo>
                    <a:pt x="91345" y="25180"/>
                  </a:lnTo>
                  <a:lnTo>
                    <a:pt x="135401" y="6588"/>
                  </a:lnTo>
                  <a:lnTo>
                    <a:pt x="184429" y="0"/>
                  </a:lnTo>
                  <a:lnTo>
                    <a:pt x="1179550" y="0"/>
                  </a:lnTo>
                  <a:lnTo>
                    <a:pt x="1228578" y="6588"/>
                  </a:lnTo>
                  <a:lnTo>
                    <a:pt x="1272634" y="25180"/>
                  </a:lnTo>
                  <a:lnTo>
                    <a:pt x="1309960" y="54019"/>
                  </a:lnTo>
                  <a:lnTo>
                    <a:pt x="1338799" y="91345"/>
                  </a:lnTo>
                  <a:lnTo>
                    <a:pt x="1357391" y="135401"/>
                  </a:lnTo>
                  <a:lnTo>
                    <a:pt x="1363980" y="184429"/>
                  </a:lnTo>
                  <a:lnTo>
                    <a:pt x="1363980" y="630910"/>
                  </a:lnTo>
                  <a:lnTo>
                    <a:pt x="1357391" y="679938"/>
                  </a:lnTo>
                  <a:lnTo>
                    <a:pt x="1338799" y="723994"/>
                  </a:lnTo>
                  <a:lnTo>
                    <a:pt x="1309960" y="761320"/>
                  </a:lnTo>
                  <a:lnTo>
                    <a:pt x="1272634" y="790159"/>
                  </a:lnTo>
                  <a:lnTo>
                    <a:pt x="1228578" y="808751"/>
                  </a:lnTo>
                  <a:lnTo>
                    <a:pt x="1179550" y="815339"/>
                  </a:lnTo>
                  <a:lnTo>
                    <a:pt x="184429" y="815339"/>
                  </a:lnTo>
                  <a:lnTo>
                    <a:pt x="135401" y="808751"/>
                  </a:lnTo>
                  <a:lnTo>
                    <a:pt x="91345" y="790159"/>
                  </a:lnTo>
                  <a:lnTo>
                    <a:pt x="54019" y="761320"/>
                  </a:lnTo>
                  <a:lnTo>
                    <a:pt x="25180" y="723994"/>
                  </a:lnTo>
                  <a:lnTo>
                    <a:pt x="6588" y="679938"/>
                  </a:lnTo>
                  <a:lnTo>
                    <a:pt x="0" y="630910"/>
                  </a:lnTo>
                  <a:lnTo>
                    <a:pt x="0" y="184429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1578999" y="1715109"/>
            <a:ext cx="946785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71120" algn="ctr">
              <a:lnSpc>
                <a:spcPct val="100000"/>
              </a:lnSpc>
              <a:spcBef>
                <a:spcPts val="95"/>
              </a:spcBef>
            </a:pPr>
            <a:r>
              <a:rPr lang="sq-AL" sz="800" b="1" spc="-65" dirty="0">
                <a:latin typeface="Trebuchet MS"/>
                <a:cs typeface="Trebuchet MS"/>
              </a:rPr>
              <a:t>Departamenti për udhëheqje  me resurset njerëzore</a:t>
            </a:r>
            <a:endParaRPr sz="800" dirty="0">
              <a:latin typeface="Trebuchet MS"/>
              <a:cs typeface="Trebuchet MS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0" y="2988564"/>
            <a:ext cx="1516380" cy="3177540"/>
            <a:chOff x="0" y="2988564"/>
            <a:chExt cx="1516380" cy="3177540"/>
          </a:xfrm>
        </p:grpSpPr>
        <p:sp>
          <p:nvSpPr>
            <p:cNvPr id="35" name="object 35"/>
            <p:cNvSpPr/>
            <p:nvPr/>
          </p:nvSpPr>
          <p:spPr>
            <a:xfrm>
              <a:off x="50292" y="2988564"/>
              <a:ext cx="1466088" cy="116738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0" y="5018532"/>
              <a:ext cx="1371600" cy="114757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224394" y="5980176"/>
              <a:ext cx="67957" cy="74676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92964" y="6016523"/>
              <a:ext cx="42049" cy="38328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5051" y="5045951"/>
              <a:ext cx="1289685" cy="1053465"/>
            </a:xfrm>
            <a:custGeom>
              <a:avLst/>
              <a:gdLst/>
              <a:ahLst/>
              <a:cxnLst/>
              <a:rect l="l" t="t" r="r" b="b"/>
              <a:pathLst>
                <a:path w="1289685" h="1053464">
                  <a:moveTo>
                    <a:pt x="1051090" y="0"/>
                  </a:moveTo>
                  <a:lnTo>
                    <a:pt x="238213" y="0"/>
                  </a:lnTo>
                  <a:lnTo>
                    <a:pt x="190206" y="4839"/>
                  </a:lnTo>
                  <a:lnTo>
                    <a:pt x="145491" y="18720"/>
                  </a:lnTo>
                  <a:lnTo>
                    <a:pt x="105027" y="40683"/>
                  </a:lnTo>
                  <a:lnTo>
                    <a:pt x="69772" y="69772"/>
                  </a:lnTo>
                  <a:lnTo>
                    <a:pt x="40683" y="105027"/>
                  </a:lnTo>
                  <a:lnTo>
                    <a:pt x="18720" y="145491"/>
                  </a:lnTo>
                  <a:lnTo>
                    <a:pt x="4839" y="190206"/>
                  </a:lnTo>
                  <a:lnTo>
                    <a:pt x="0" y="238213"/>
                  </a:lnTo>
                  <a:lnTo>
                    <a:pt x="0" y="814882"/>
                  </a:lnTo>
                  <a:lnTo>
                    <a:pt x="4839" y="862889"/>
                  </a:lnTo>
                  <a:lnTo>
                    <a:pt x="18720" y="907603"/>
                  </a:lnTo>
                  <a:lnTo>
                    <a:pt x="40683" y="948065"/>
                  </a:lnTo>
                  <a:lnTo>
                    <a:pt x="69772" y="983318"/>
                  </a:lnTo>
                  <a:lnTo>
                    <a:pt x="105027" y="1012404"/>
                  </a:lnTo>
                  <a:lnTo>
                    <a:pt x="145491" y="1034365"/>
                  </a:lnTo>
                  <a:lnTo>
                    <a:pt x="190206" y="1048244"/>
                  </a:lnTo>
                  <a:lnTo>
                    <a:pt x="238213" y="1053084"/>
                  </a:lnTo>
                  <a:lnTo>
                    <a:pt x="1051090" y="1053084"/>
                  </a:lnTo>
                  <a:lnTo>
                    <a:pt x="1099097" y="1048244"/>
                  </a:lnTo>
                  <a:lnTo>
                    <a:pt x="1143812" y="1034365"/>
                  </a:lnTo>
                  <a:lnTo>
                    <a:pt x="1184276" y="1012404"/>
                  </a:lnTo>
                  <a:lnTo>
                    <a:pt x="1219531" y="983318"/>
                  </a:lnTo>
                  <a:lnTo>
                    <a:pt x="1248620" y="948065"/>
                  </a:lnTo>
                  <a:lnTo>
                    <a:pt x="1270583" y="907603"/>
                  </a:lnTo>
                  <a:lnTo>
                    <a:pt x="1284464" y="862889"/>
                  </a:lnTo>
                  <a:lnTo>
                    <a:pt x="1289304" y="814882"/>
                  </a:lnTo>
                  <a:lnTo>
                    <a:pt x="1289304" y="238213"/>
                  </a:lnTo>
                  <a:lnTo>
                    <a:pt x="1284464" y="190206"/>
                  </a:lnTo>
                  <a:lnTo>
                    <a:pt x="1270583" y="145491"/>
                  </a:lnTo>
                  <a:lnTo>
                    <a:pt x="1248620" y="105027"/>
                  </a:lnTo>
                  <a:lnTo>
                    <a:pt x="1219531" y="69772"/>
                  </a:lnTo>
                  <a:lnTo>
                    <a:pt x="1184276" y="40683"/>
                  </a:lnTo>
                  <a:lnTo>
                    <a:pt x="1143812" y="18720"/>
                  </a:lnTo>
                  <a:lnTo>
                    <a:pt x="1099097" y="4839"/>
                  </a:lnTo>
                  <a:lnTo>
                    <a:pt x="1051090" y="0"/>
                  </a:lnTo>
                  <a:close/>
                </a:path>
              </a:pathLst>
            </a:custGeom>
            <a:solidFill>
              <a:srgbClr val="C6D9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5051" y="5045951"/>
              <a:ext cx="1289685" cy="1053465"/>
            </a:xfrm>
            <a:custGeom>
              <a:avLst/>
              <a:gdLst/>
              <a:ahLst/>
              <a:cxnLst/>
              <a:rect l="l" t="t" r="r" b="b"/>
              <a:pathLst>
                <a:path w="1289685" h="1053464">
                  <a:moveTo>
                    <a:pt x="0" y="238213"/>
                  </a:moveTo>
                  <a:lnTo>
                    <a:pt x="4839" y="190206"/>
                  </a:lnTo>
                  <a:lnTo>
                    <a:pt x="18720" y="145491"/>
                  </a:lnTo>
                  <a:lnTo>
                    <a:pt x="40683" y="105027"/>
                  </a:lnTo>
                  <a:lnTo>
                    <a:pt x="69772" y="69772"/>
                  </a:lnTo>
                  <a:lnTo>
                    <a:pt x="105027" y="40683"/>
                  </a:lnTo>
                  <a:lnTo>
                    <a:pt x="145491" y="18720"/>
                  </a:lnTo>
                  <a:lnTo>
                    <a:pt x="190206" y="4839"/>
                  </a:lnTo>
                  <a:lnTo>
                    <a:pt x="238213" y="0"/>
                  </a:lnTo>
                  <a:lnTo>
                    <a:pt x="1051090" y="0"/>
                  </a:lnTo>
                  <a:lnTo>
                    <a:pt x="1099097" y="4839"/>
                  </a:lnTo>
                  <a:lnTo>
                    <a:pt x="1143812" y="18720"/>
                  </a:lnTo>
                  <a:lnTo>
                    <a:pt x="1184276" y="40683"/>
                  </a:lnTo>
                  <a:lnTo>
                    <a:pt x="1219531" y="69772"/>
                  </a:lnTo>
                  <a:lnTo>
                    <a:pt x="1248620" y="105027"/>
                  </a:lnTo>
                  <a:lnTo>
                    <a:pt x="1270583" y="145491"/>
                  </a:lnTo>
                  <a:lnTo>
                    <a:pt x="1284464" y="190206"/>
                  </a:lnTo>
                  <a:lnTo>
                    <a:pt x="1289304" y="238213"/>
                  </a:lnTo>
                  <a:lnTo>
                    <a:pt x="1289304" y="814882"/>
                  </a:lnTo>
                  <a:lnTo>
                    <a:pt x="1284464" y="862889"/>
                  </a:lnTo>
                  <a:lnTo>
                    <a:pt x="1270583" y="907603"/>
                  </a:lnTo>
                  <a:lnTo>
                    <a:pt x="1248620" y="948065"/>
                  </a:lnTo>
                  <a:lnTo>
                    <a:pt x="1219531" y="983318"/>
                  </a:lnTo>
                  <a:lnTo>
                    <a:pt x="1184276" y="1012404"/>
                  </a:lnTo>
                  <a:lnTo>
                    <a:pt x="1143812" y="1034365"/>
                  </a:lnTo>
                  <a:lnTo>
                    <a:pt x="1099097" y="1048244"/>
                  </a:lnTo>
                  <a:lnTo>
                    <a:pt x="1051090" y="1053084"/>
                  </a:lnTo>
                  <a:lnTo>
                    <a:pt x="238213" y="1053084"/>
                  </a:lnTo>
                  <a:lnTo>
                    <a:pt x="190206" y="1048244"/>
                  </a:lnTo>
                  <a:lnTo>
                    <a:pt x="145491" y="1034365"/>
                  </a:lnTo>
                  <a:lnTo>
                    <a:pt x="105027" y="1012404"/>
                  </a:lnTo>
                  <a:lnTo>
                    <a:pt x="69772" y="983318"/>
                  </a:lnTo>
                  <a:lnTo>
                    <a:pt x="40683" y="948065"/>
                  </a:lnTo>
                  <a:lnTo>
                    <a:pt x="18720" y="907603"/>
                  </a:lnTo>
                  <a:lnTo>
                    <a:pt x="4839" y="862889"/>
                  </a:lnTo>
                  <a:lnTo>
                    <a:pt x="0" y="814882"/>
                  </a:lnTo>
                  <a:lnTo>
                    <a:pt x="0" y="238213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206972" y="5215597"/>
            <a:ext cx="945515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635" algn="ctr">
              <a:lnSpc>
                <a:spcPct val="100000"/>
              </a:lnSpc>
              <a:spcBef>
                <a:spcPts val="100"/>
              </a:spcBef>
            </a:pPr>
            <a:r>
              <a:rPr lang="sq-AL" sz="1000" dirty="0">
                <a:latin typeface="StobiSerif Regular" panose="02000503060000020004" pitchFamily="50" charset="0"/>
                <a:cs typeface="Trebuchet MS"/>
              </a:rPr>
              <a:t>Departamenti i çështjeve </a:t>
            </a:r>
            <a:r>
              <a:rPr lang="en-US" sz="1000" dirty="0" err="1">
                <a:latin typeface="StobiSerif Regular" panose="02000503060000020004" pitchFamily="50" charset="0"/>
                <a:cs typeface="Trebuchet MS"/>
              </a:rPr>
              <a:t>juridike</a:t>
            </a:r>
            <a:r>
              <a:rPr lang="sq-AL" sz="1000" dirty="0">
                <a:latin typeface="StobiSerif Regular" panose="02000503060000020004" pitchFamily="50" charset="0"/>
                <a:cs typeface="Trebuchet MS"/>
              </a:rPr>
              <a:t> dhe bashkëpunimit ndërkombëtar </a:t>
            </a:r>
            <a:endParaRPr sz="1000" dirty="0">
              <a:latin typeface="StobiSerif Regular" panose="02000503060000020004" pitchFamily="50" charset="0"/>
              <a:cs typeface="Trebuchet MS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524000" y="2938285"/>
            <a:ext cx="1260347" cy="127101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9" name="object 49"/>
          <p:cNvGrpSpPr/>
          <p:nvPr/>
        </p:nvGrpSpPr>
        <p:grpSpPr>
          <a:xfrm>
            <a:off x="1610867" y="4172711"/>
            <a:ext cx="1065530" cy="852169"/>
            <a:chOff x="1610867" y="4172711"/>
            <a:chExt cx="1065530" cy="852169"/>
          </a:xfrm>
        </p:grpSpPr>
        <p:sp>
          <p:nvSpPr>
            <p:cNvPr id="50" name="object 50"/>
            <p:cNvSpPr/>
            <p:nvPr/>
          </p:nvSpPr>
          <p:spPr>
            <a:xfrm>
              <a:off x="1610867" y="4172711"/>
              <a:ext cx="1065276" cy="851915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687067" y="4809159"/>
              <a:ext cx="940307" cy="154508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658111" y="4200143"/>
              <a:ext cx="970915" cy="757555"/>
            </a:xfrm>
            <a:custGeom>
              <a:avLst/>
              <a:gdLst/>
              <a:ahLst/>
              <a:cxnLst/>
              <a:rect l="l" t="t" r="r" b="b"/>
              <a:pathLst>
                <a:path w="970914" h="757554">
                  <a:moveTo>
                    <a:pt x="799452" y="0"/>
                  </a:moveTo>
                  <a:lnTo>
                    <a:pt x="171335" y="0"/>
                  </a:lnTo>
                  <a:lnTo>
                    <a:pt x="125787" y="6120"/>
                  </a:lnTo>
                  <a:lnTo>
                    <a:pt x="84858" y="23391"/>
                  </a:lnTo>
                  <a:lnTo>
                    <a:pt x="50182" y="50182"/>
                  </a:lnTo>
                  <a:lnTo>
                    <a:pt x="23391" y="84858"/>
                  </a:lnTo>
                  <a:lnTo>
                    <a:pt x="6120" y="125787"/>
                  </a:lnTo>
                  <a:lnTo>
                    <a:pt x="0" y="171335"/>
                  </a:lnTo>
                  <a:lnTo>
                    <a:pt x="0" y="586104"/>
                  </a:lnTo>
                  <a:lnTo>
                    <a:pt x="6120" y="631648"/>
                  </a:lnTo>
                  <a:lnTo>
                    <a:pt x="23391" y="672573"/>
                  </a:lnTo>
                  <a:lnTo>
                    <a:pt x="50182" y="707247"/>
                  </a:lnTo>
                  <a:lnTo>
                    <a:pt x="84858" y="734036"/>
                  </a:lnTo>
                  <a:lnTo>
                    <a:pt x="125787" y="751307"/>
                  </a:lnTo>
                  <a:lnTo>
                    <a:pt x="171335" y="757427"/>
                  </a:lnTo>
                  <a:lnTo>
                    <a:pt x="799452" y="757427"/>
                  </a:lnTo>
                  <a:lnTo>
                    <a:pt x="845000" y="751307"/>
                  </a:lnTo>
                  <a:lnTo>
                    <a:pt x="885929" y="734036"/>
                  </a:lnTo>
                  <a:lnTo>
                    <a:pt x="920605" y="707247"/>
                  </a:lnTo>
                  <a:lnTo>
                    <a:pt x="947396" y="672573"/>
                  </a:lnTo>
                  <a:lnTo>
                    <a:pt x="964667" y="631648"/>
                  </a:lnTo>
                  <a:lnTo>
                    <a:pt x="970788" y="586104"/>
                  </a:lnTo>
                  <a:lnTo>
                    <a:pt x="970788" y="171335"/>
                  </a:lnTo>
                  <a:lnTo>
                    <a:pt x="964667" y="125787"/>
                  </a:lnTo>
                  <a:lnTo>
                    <a:pt x="947396" y="84858"/>
                  </a:lnTo>
                  <a:lnTo>
                    <a:pt x="920605" y="50182"/>
                  </a:lnTo>
                  <a:lnTo>
                    <a:pt x="885929" y="23391"/>
                  </a:lnTo>
                  <a:lnTo>
                    <a:pt x="845000" y="6120"/>
                  </a:lnTo>
                  <a:lnTo>
                    <a:pt x="799452" y="0"/>
                  </a:lnTo>
                  <a:close/>
                </a:path>
              </a:pathLst>
            </a:custGeom>
            <a:solidFill>
              <a:srgbClr val="B3A2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658111" y="4200143"/>
              <a:ext cx="970915" cy="757555"/>
            </a:xfrm>
            <a:custGeom>
              <a:avLst/>
              <a:gdLst/>
              <a:ahLst/>
              <a:cxnLst/>
              <a:rect l="l" t="t" r="r" b="b"/>
              <a:pathLst>
                <a:path w="970914" h="757554">
                  <a:moveTo>
                    <a:pt x="0" y="171335"/>
                  </a:moveTo>
                  <a:lnTo>
                    <a:pt x="6120" y="125787"/>
                  </a:lnTo>
                  <a:lnTo>
                    <a:pt x="23391" y="84858"/>
                  </a:lnTo>
                  <a:lnTo>
                    <a:pt x="50182" y="50182"/>
                  </a:lnTo>
                  <a:lnTo>
                    <a:pt x="84858" y="23391"/>
                  </a:lnTo>
                  <a:lnTo>
                    <a:pt x="125787" y="6120"/>
                  </a:lnTo>
                  <a:lnTo>
                    <a:pt x="171335" y="0"/>
                  </a:lnTo>
                  <a:lnTo>
                    <a:pt x="799452" y="0"/>
                  </a:lnTo>
                  <a:lnTo>
                    <a:pt x="845000" y="6120"/>
                  </a:lnTo>
                  <a:lnTo>
                    <a:pt x="885929" y="23391"/>
                  </a:lnTo>
                  <a:lnTo>
                    <a:pt x="920605" y="50182"/>
                  </a:lnTo>
                  <a:lnTo>
                    <a:pt x="947396" y="84858"/>
                  </a:lnTo>
                  <a:lnTo>
                    <a:pt x="964667" y="125787"/>
                  </a:lnTo>
                  <a:lnTo>
                    <a:pt x="970788" y="171335"/>
                  </a:lnTo>
                  <a:lnTo>
                    <a:pt x="970788" y="586104"/>
                  </a:lnTo>
                  <a:lnTo>
                    <a:pt x="964667" y="631648"/>
                  </a:lnTo>
                  <a:lnTo>
                    <a:pt x="947396" y="672573"/>
                  </a:lnTo>
                  <a:lnTo>
                    <a:pt x="920605" y="707247"/>
                  </a:lnTo>
                  <a:lnTo>
                    <a:pt x="885929" y="734036"/>
                  </a:lnTo>
                  <a:lnTo>
                    <a:pt x="845000" y="751307"/>
                  </a:lnTo>
                  <a:lnTo>
                    <a:pt x="799452" y="757427"/>
                  </a:lnTo>
                  <a:lnTo>
                    <a:pt x="171335" y="757427"/>
                  </a:lnTo>
                  <a:lnTo>
                    <a:pt x="125787" y="751307"/>
                  </a:lnTo>
                  <a:lnTo>
                    <a:pt x="84858" y="734036"/>
                  </a:lnTo>
                  <a:lnTo>
                    <a:pt x="50182" y="707247"/>
                  </a:lnTo>
                  <a:lnTo>
                    <a:pt x="23391" y="672573"/>
                  </a:lnTo>
                  <a:lnTo>
                    <a:pt x="6120" y="631648"/>
                  </a:lnTo>
                  <a:lnTo>
                    <a:pt x="0" y="586104"/>
                  </a:lnTo>
                  <a:lnTo>
                    <a:pt x="0" y="171335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1748217" y="4324706"/>
            <a:ext cx="860871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>
              <a:lnSpc>
                <a:spcPct val="100000"/>
              </a:lnSpc>
              <a:spcBef>
                <a:spcPts val="105"/>
              </a:spcBef>
            </a:pPr>
            <a:r>
              <a:rPr lang="sq-AL" sz="1000" spc="-20" dirty="0">
                <a:latin typeface="StobiSerif Regular" panose="02000503060000020004" pitchFamily="50" charset="0"/>
                <a:cs typeface="Trebuchet MS"/>
              </a:rPr>
              <a:t>Departamenti për marketing</a:t>
            </a:r>
            <a:endParaRPr sz="1000" dirty="0">
              <a:latin typeface="StobiSerif Regular" panose="02000503060000020004" pitchFamily="50" charset="0"/>
              <a:cs typeface="Trebuchet MS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1590133" y="5236578"/>
            <a:ext cx="1065530" cy="1297305"/>
            <a:chOff x="1610867" y="5183136"/>
            <a:chExt cx="1065530" cy="1297305"/>
          </a:xfrm>
        </p:grpSpPr>
        <p:sp>
          <p:nvSpPr>
            <p:cNvPr id="56" name="object 56"/>
            <p:cNvSpPr/>
            <p:nvPr/>
          </p:nvSpPr>
          <p:spPr>
            <a:xfrm>
              <a:off x="1610867" y="5183136"/>
              <a:ext cx="1065276" cy="1296911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658111" y="5210556"/>
              <a:ext cx="970915" cy="1202690"/>
            </a:xfrm>
            <a:custGeom>
              <a:avLst/>
              <a:gdLst/>
              <a:ahLst/>
              <a:cxnLst/>
              <a:rect l="l" t="t" r="r" b="b"/>
              <a:pathLst>
                <a:path w="970914" h="1202689">
                  <a:moveTo>
                    <a:pt x="751192" y="0"/>
                  </a:moveTo>
                  <a:lnTo>
                    <a:pt x="219595" y="0"/>
                  </a:lnTo>
                  <a:lnTo>
                    <a:pt x="175337" y="4461"/>
                  </a:lnTo>
                  <a:lnTo>
                    <a:pt x="134116" y="17257"/>
                  </a:lnTo>
                  <a:lnTo>
                    <a:pt x="96815" y="37505"/>
                  </a:lnTo>
                  <a:lnTo>
                    <a:pt x="64315" y="64320"/>
                  </a:lnTo>
                  <a:lnTo>
                    <a:pt x="37502" y="96820"/>
                  </a:lnTo>
                  <a:lnTo>
                    <a:pt x="17256" y="134122"/>
                  </a:lnTo>
                  <a:lnTo>
                    <a:pt x="4461" y="175341"/>
                  </a:lnTo>
                  <a:lnTo>
                    <a:pt x="0" y="219595"/>
                  </a:lnTo>
                  <a:lnTo>
                    <a:pt x="0" y="982853"/>
                  </a:lnTo>
                  <a:lnTo>
                    <a:pt x="4461" y="1027106"/>
                  </a:lnTo>
                  <a:lnTo>
                    <a:pt x="17256" y="1068324"/>
                  </a:lnTo>
                  <a:lnTo>
                    <a:pt x="37502" y="1105623"/>
                  </a:lnTo>
                  <a:lnTo>
                    <a:pt x="64315" y="1138121"/>
                  </a:lnTo>
                  <a:lnTo>
                    <a:pt x="96815" y="1164934"/>
                  </a:lnTo>
                  <a:lnTo>
                    <a:pt x="134116" y="1185180"/>
                  </a:lnTo>
                  <a:lnTo>
                    <a:pt x="175337" y="1197974"/>
                  </a:lnTo>
                  <a:lnTo>
                    <a:pt x="219595" y="1202436"/>
                  </a:lnTo>
                  <a:lnTo>
                    <a:pt x="751192" y="1202436"/>
                  </a:lnTo>
                  <a:lnTo>
                    <a:pt x="795450" y="1197974"/>
                  </a:lnTo>
                  <a:lnTo>
                    <a:pt x="836671" y="1185180"/>
                  </a:lnTo>
                  <a:lnTo>
                    <a:pt x="873972" y="1164934"/>
                  </a:lnTo>
                  <a:lnTo>
                    <a:pt x="906472" y="1138121"/>
                  </a:lnTo>
                  <a:lnTo>
                    <a:pt x="933285" y="1105623"/>
                  </a:lnTo>
                  <a:lnTo>
                    <a:pt x="953531" y="1068324"/>
                  </a:lnTo>
                  <a:lnTo>
                    <a:pt x="966326" y="1027106"/>
                  </a:lnTo>
                  <a:lnTo>
                    <a:pt x="970788" y="982853"/>
                  </a:lnTo>
                  <a:lnTo>
                    <a:pt x="970788" y="219595"/>
                  </a:lnTo>
                  <a:lnTo>
                    <a:pt x="966326" y="175341"/>
                  </a:lnTo>
                  <a:lnTo>
                    <a:pt x="953531" y="134122"/>
                  </a:lnTo>
                  <a:lnTo>
                    <a:pt x="933285" y="96820"/>
                  </a:lnTo>
                  <a:lnTo>
                    <a:pt x="906472" y="64320"/>
                  </a:lnTo>
                  <a:lnTo>
                    <a:pt x="873972" y="37505"/>
                  </a:lnTo>
                  <a:lnTo>
                    <a:pt x="836671" y="17257"/>
                  </a:lnTo>
                  <a:lnTo>
                    <a:pt x="795450" y="4461"/>
                  </a:lnTo>
                  <a:lnTo>
                    <a:pt x="751192" y="0"/>
                  </a:lnTo>
                  <a:close/>
                </a:path>
              </a:pathLst>
            </a:custGeom>
            <a:solidFill>
              <a:srgbClr val="CCC1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658111" y="5210556"/>
              <a:ext cx="970915" cy="1202690"/>
            </a:xfrm>
            <a:custGeom>
              <a:avLst/>
              <a:gdLst/>
              <a:ahLst/>
              <a:cxnLst/>
              <a:rect l="l" t="t" r="r" b="b"/>
              <a:pathLst>
                <a:path w="970914" h="1202689">
                  <a:moveTo>
                    <a:pt x="0" y="219595"/>
                  </a:moveTo>
                  <a:lnTo>
                    <a:pt x="4461" y="175341"/>
                  </a:lnTo>
                  <a:lnTo>
                    <a:pt x="17256" y="134122"/>
                  </a:lnTo>
                  <a:lnTo>
                    <a:pt x="37502" y="96820"/>
                  </a:lnTo>
                  <a:lnTo>
                    <a:pt x="64315" y="64320"/>
                  </a:lnTo>
                  <a:lnTo>
                    <a:pt x="96815" y="37505"/>
                  </a:lnTo>
                  <a:lnTo>
                    <a:pt x="134116" y="17257"/>
                  </a:lnTo>
                  <a:lnTo>
                    <a:pt x="175337" y="4461"/>
                  </a:lnTo>
                  <a:lnTo>
                    <a:pt x="219595" y="0"/>
                  </a:lnTo>
                  <a:lnTo>
                    <a:pt x="751192" y="0"/>
                  </a:lnTo>
                  <a:lnTo>
                    <a:pt x="795450" y="4461"/>
                  </a:lnTo>
                  <a:lnTo>
                    <a:pt x="836671" y="17257"/>
                  </a:lnTo>
                  <a:lnTo>
                    <a:pt x="873972" y="37505"/>
                  </a:lnTo>
                  <a:lnTo>
                    <a:pt x="906472" y="64320"/>
                  </a:lnTo>
                  <a:lnTo>
                    <a:pt x="933285" y="96820"/>
                  </a:lnTo>
                  <a:lnTo>
                    <a:pt x="953531" y="134122"/>
                  </a:lnTo>
                  <a:lnTo>
                    <a:pt x="966326" y="175341"/>
                  </a:lnTo>
                  <a:lnTo>
                    <a:pt x="970788" y="219595"/>
                  </a:lnTo>
                  <a:lnTo>
                    <a:pt x="970788" y="982853"/>
                  </a:lnTo>
                  <a:lnTo>
                    <a:pt x="966326" y="1027106"/>
                  </a:lnTo>
                  <a:lnTo>
                    <a:pt x="953531" y="1068324"/>
                  </a:lnTo>
                  <a:lnTo>
                    <a:pt x="933285" y="1105623"/>
                  </a:lnTo>
                  <a:lnTo>
                    <a:pt x="906472" y="1138121"/>
                  </a:lnTo>
                  <a:lnTo>
                    <a:pt x="873972" y="1164934"/>
                  </a:lnTo>
                  <a:lnTo>
                    <a:pt x="836671" y="1185180"/>
                  </a:lnTo>
                  <a:lnTo>
                    <a:pt x="795450" y="1197974"/>
                  </a:lnTo>
                  <a:lnTo>
                    <a:pt x="751192" y="1202436"/>
                  </a:lnTo>
                  <a:lnTo>
                    <a:pt x="219595" y="1202436"/>
                  </a:lnTo>
                  <a:lnTo>
                    <a:pt x="175337" y="1197974"/>
                  </a:lnTo>
                  <a:lnTo>
                    <a:pt x="134116" y="1185180"/>
                  </a:lnTo>
                  <a:lnTo>
                    <a:pt x="96815" y="1164934"/>
                  </a:lnTo>
                  <a:lnTo>
                    <a:pt x="64315" y="1138121"/>
                  </a:lnTo>
                  <a:lnTo>
                    <a:pt x="37502" y="1105623"/>
                  </a:lnTo>
                  <a:lnTo>
                    <a:pt x="17256" y="1068324"/>
                  </a:lnTo>
                  <a:lnTo>
                    <a:pt x="4461" y="1027106"/>
                  </a:lnTo>
                  <a:lnTo>
                    <a:pt x="0" y="982853"/>
                  </a:lnTo>
                  <a:lnTo>
                    <a:pt x="0" y="219595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1687067" y="5503163"/>
            <a:ext cx="922021" cy="4738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3340" marR="5080" indent="-41275">
              <a:lnSpc>
                <a:spcPct val="100000"/>
              </a:lnSpc>
              <a:spcBef>
                <a:spcPts val="95"/>
              </a:spcBef>
            </a:pPr>
            <a:r>
              <a:rPr lang="sq-AL" sz="1000" spc="-35" dirty="0">
                <a:latin typeface="StobiSerif Regular" panose="02000503060000020004" pitchFamily="50" charset="0"/>
                <a:cs typeface="Trebuchet MS"/>
              </a:rPr>
              <a:t>Departamenti i mardhënieve me publikun</a:t>
            </a:r>
            <a:endParaRPr sz="1000" dirty="0">
              <a:latin typeface="StobiSerif Regular" panose="02000503060000020004" pitchFamily="50" charset="0"/>
              <a:cs typeface="Trebuchet MS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2808274" y="2913589"/>
            <a:ext cx="1123187" cy="135369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2" name="object 72"/>
          <p:cNvGrpSpPr/>
          <p:nvPr/>
        </p:nvGrpSpPr>
        <p:grpSpPr>
          <a:xfrm>
            <a:off x="2705100" y="4216908"/>
            <a:ext cx="1124712" cy="961643"/>
            <a:chOff x="2705100" y="4216908"/>
            <a:chExt cx="1124712" cy="961643"/>
          </a:xfrm>
        </p:grpSpPr>
        <p:sp>
          <p:nvSpPr>
            <p:cNvPr id="73" name="object 73"/>
            <p:cNvSpPr/>
            <p:nvPr/>
          </p:nvSpPr>
          <p:spPr>
            <a:xfrm>
              <a:off x="2705100" y="4251960"/>
              <a:ext cx="1077455" cy="853439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784347" y="4216908"/>
              <a:ext cx="941831" cy="178739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784347" y="4922088"/>
              <a:ext cx="941831" cy="256463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844545" y="4308347"/>
              <a:ext cx="982980" cy="758951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2846832" y="4308347"/>
              <a:ext cx="982980" cy="759460"/>
            </a:xfrm>
            <a:custGeom>
              <a:avLst/>
              <a:gdLst/>
              <a:ahLst/>
              <a:cxnLst/>
              <a:rect l="l" t="t" r="r" b="b"/>
              <a:pathLst>
                <a:path w="982979" h="759460">
                  <a:moveTo>
                    <a:pt x="0" y="171678"/>
                  </a:moveTo>
                  <a:lnTo>
                    <a:pt x="6132" y="126038"/>
                  </a:lnTo>
                  <a:lnTo>
                    <a:pt x="23438" y="85027"/>
                  </a:lnTo>
                  <a:lnTo>
                    <a:pt x="50282" y="50282"/>
                  </a:lnTo>
                  <a:lnTo>
                    <a:pt x="85027" y="23438"/>
                  </a:lnTo>
                  <a:lnTo>
                    <a:pt x="126038" y="6132"/>
                  </a:lnTo>
                  <a:lnTo>
                    <a:pt x="171678" y="0"/>
                  </a:lnTo>
                  <a:lnTo>
                    <a:pt x="811301" y="0"/>
                  </a:lnTo>
                  <a:lnTo>
                    <a:pt x="856941" y="6132"/>
                  </a:lnTo>
                  <a:lnTo>
                    <a:pt x="897952" y="23438"/>
                  </a:lnTo>
                  <a:lnTo>
                    <a:pt x="932697" y="50282"/>
                  </a:lnTo>
                  <a:lnTo>
                    <a:pt x="959541" y="85027"/>
                  </a:lnTo>
                  <a:lnTo>
                    <a:pt x="976847" y="126038"/>
                  </a:lnTo>
                  <a:lnTo>
                    <a:pt x="982980" y="171678"/>
                  </a:lnTo>
                  <a:lnTo>
                    <a:pt x="982980" y="587286"/>
                  </a:lnTo>
                  <a:lnTo>
                    <a:pt x="976847" y="632920"/>
                  </a:lnTo>
                  <a:lnTo>
                    <a:pt x="959541" y="673927"/>
                  </a:lnTo>
                  <a:lnTo>
                    <a:pt x="932697" y="708671"/>
                  </a:lnTo>
                  <a:lnTo>
                    <a:pt x="897952" y="735513"/>
                  </a:lnTo>
                  <a:lnTo>
                    <a:pt x="856941" y="752819"/>
                  </a:lnTo>
                  <a:lnTo>
                    <a:pt x="811301" y="758951"/>
                  </a:lnTo>
                  <a:lnTo>
                    <a:pt x="171678" y="758951"/>
                  </a:lnTo>
                  <a:lnTo>
                    <a:pt x="126038" y="752819"/>
                  </a:lnTo>
                  <a:lnTo>
                    <a:pt x="85027" y="735513"/>
                  </a:lnTo>
                  <a:lnTo>
                    <a:pt x="50282" y="708671"/>
                  </a:lnTo>
                  <a:lnTo>
                    <a:pt x="23438" y="673927"/>
                  </a:lnTo>
                  <a:lnTo>
                    <a:pt x="6132" y="632920"/>
                  </a:lnTo>
                  <a:lnTo>
                    <a:pt x="0" y="587286"/>
                  </a:lnTo>
                  <a:lnTo>
                    <a:pt x="0" y="171678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1" name="object 81"/>
          <p:cNvGrpSpPr/>
          <p:nvPr/>
        </p:nvGrpSpPr>
        <p:grpSpPr>
          <a:xfrm>
            <a:off x="2654486" y="5252237"/>
            <a:ext cx="1385558" cy="983508"/>
            <a:chOff x="2609088" y="5123688"/>
            <a:chExt cx="1271908" cy="996695"/>
          </a:xfrm>
        </p:grpSpPr>
        <p:sp>
          <p:nvSpPr>
            <p:cNvPr id="82" name="object 82"/>
            <p:cNvSpPr/>
            <p:nvPr/>
          </p:nvSpPr>
          <p:spPr>
            <a:xfrm>
              <a:off x="2609088" y="5123688"/>
              <a:ext cx="1267967" cy="993648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3681730" y="5158740"/>
              <a:ext cx="126746" cy="104978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715768" y="5158740"/>
              <a:ext cx="88633" cy="52082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715768" y="5937681"/>
              <a:ext cx="1092708" cy="182702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656331" y="5151120"/>
              <a:ext cx="1224665" cy="899160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656332" y="5151120"/>
              <a:ext cx="1173480" cy="899160"/>
            </a:xfrm>
            <a:custGeom>
              <a:avLst/>
              <a:gdLst/>
              <a:ahLst/>
              <a:cxnLst/>
              <a:rect l="l" t="t" r="r" b="b"/>
              <a:pathLst>
                <a:path w="1173479" h="899160">
                  <a:moveTo>
                    <a:pt x="0" y="203390"/>
                  </a:moveTo>
                  <a:lnTo>
                    <a:pt x="5371" y="156754"/>
                  </a:lnTo>
                  <a:lnTo>
                    <a:pt x="20672" y="113943"/>
                  </a:lnTo>
                  <a:lnTo>
                    <a:pt x="44681" y="76179"/>
                  </a:lnTo>
                  <a:lnTo>
                    <a:pt x="76179" y="44681"/>
                  </a:lnTo>
                  <a:lnTo>
                    <a:pt x="113943" y="20672"/>
                  </a:lnTo>
                  <a:lnTo>
                    <a:pt x="156754" y="5371"/>
                  </a:lnTo>
                  <a:lnTo>
                    <a:pt x="203390" y="0"/>
                  </a:lnTo>
                  <a:lnTo>
                    <a:pt x="970089" y="0"/>
                  </a:lnTo>
                  <a:lnTo>
                    <a:pt x="1016725" y="5371"/>
                  </a:lnTo>
                  <a:lnTo>
                    <a:pt x="1059536" y="20672"/>
                  </a:lnTo>
                  <a:lnTo>
                    <a:pt x="1097300" y="44681"/>
                  </a:lnTo>
                  <a:lnTo>
                    <a:pt x="1128798" y="76179"/>
                  </a:lnTo>
                  <a:lnTo>
                    <a:pt x="1152807" y="113943"/>
                  </a:lnTo>
                  <a:lnTo>
                    <a:pt x="1168108" y="156754"/>
                  </a:lnTo>
                  <a:lnTo>
                    <a:pt x="1173480" y="203390"/>
                  </a:lnTo>
                  <a:lnTo>
                    <a:pt x="1173480" y="695769"/>
                  </a:lnTo>
                  <a:lnTo>
                    <a:pt x="1168108" y="742405"/>
                  </a:lnTo>
                  <a:lnTo>
                    <a:pt x="1152807" y="785216"/>
                  </a:lnTo>
                  <a:lnTo>
                    <a:pt x="1128798" y="822980"/>
                  </a:lnTo>
                  <a:lnTo>
                    <a:pt x="1097300" y="854478"/>
                  </a:lnTo>
                  <a:lnTo>
                    <a:pt x="1059536" y="878487"/>
                  </a:lnTo>
                  <a:lnTo>
                    <a:pt x="1016725" y="893788"/>
                  </a:lnTo>
                  <a:lnTo>
                    <a:pt x="970089" y="899159"/>
                  </a:lnTo>
                  <a:lnTo>
                    <a:pt x="203390" y="899159"/>
                  </a:lnTo>
                  <a:lnTo>
                    <a:pt x="156754" y="893788"/>
                  </a:lnTo>
                  <a:lnTo>
                    <a:pt x="113943" y="878487"/>
                  </a:lnTo>
                  <a:lnTo>
                    <a:pt x="76179" y="854478"/>
                  </a:lnTo>
                  <a:lnTo>
                    <a:pt x="44681" y="822980"/>
                  </a:lnTo>
                  <a:lnTo>
                    <a:pt x="20672" y="785216"/>
                  </a:lnTo>
                  <a:lnTo>
                    <a:pt x="5371" y="742405"/>
                  </a:lnTo>
                  <a:lnTo>
                    <a:pt x="0" y="695769"/>
                  </a:lnTo>
                  <a:lnTo>
                    <a:pt x="0" y="203390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8" name="object 88"/>
          <p:cNvSpPr txBox="1"/>
          <p:nvPr/>
        </p:nvSpPr>
        <p:spPr>
          <a:xfrm>
            <a:off x="2734055" y="5438444"/>
            <a:ext cx="1197406" cy="4738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sq-AL" sz="1000" dirty="0">
                <a:latin typeface="StobiSerif Regular" panose="02000503060000020004" pitchFamily="50" charset="0"/>
                <a:cs typeface="Trebuchet MS"/>
              </a:rPr>
              <a:t>Departamenti për koordinim,informim dhe komunikim</a:t>
            </a:r>
            <a:endParaRPr sz="1000" dirty="0">
              <a:latin typeface="StobiSerif Regular" panose="02000503060000020004" pitchFamily="50" charset="0"/>
              <a:cs typeface="Trebuchet MS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5190744" y="2973323"/>
            <a:ext cx="1970531" cy="1124712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7" name="object 97"/>
          <p:cNvGrpSpPr/>
          <p:nvPr/>
        </p:nvGrpSpPr>
        <p:grpSpPr>
          <a:xfrm>
            <a:off x="5343143" y="4090428"/>
            <a:ext cx="2009822" cy="1412875"/>
            <a:chOff x="5343144" y="4090428"/>
            <a:chExt cx="1384300" cy="1412875"/>
          </a:xfrm>
        </p:grpSpPr>
        <p:sp>
          <p:nvSpPr>
            <p:cNvPr id="98" name="object 98"/>
            <p:cNvSpPr/>
            <p:nvPr/>
          </p:nvSpPr>
          <p:spPr>
            <a:xfrm>
              <a:off x="5343144" y="4090428"/>
              <a:ext cx="1383779" cy="1397495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532120" y="5373725"/>
              <a:ext cx="1014983" cy="129438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390388" y="4117847"/>
              <a:ext cx="1289685" cy="1303020"/>
            </a:xfrm>
            <a:custGeom>
              <a:avLst/>
              <a:gdLst/>
              <a:ahLst/>
              <a:cxnLst/>
              <a:rect l="l" t="t" r="r" b="b"/>
              <a:pathLst>
                <a:path w="1289684" h="1303020">
                  <a:moveTo>
                    <a:pt x="997661" y="0"/>
                  </a:moveTo>
                  <a:lnTo>
                    <a:pt x="291642" y="0"/>
                  </a:lnTo>
                  <a:lnTo>
                    <a:pt x="244335" y="3816"/>
                  </a:lnTo>
                  <a:lnTo>
                    <a:pt x="199459" y="14867"/>
                  </a:lnTo>
                  <a:lnTo>
                    <a:pt x="157614" y="32551"/>
                  </a:lnTo>
                  <a:lnTo>
                    <a:pt x="119400" y="56268"/>
                  </a:lnTo>
                  <a:lnTo>
                    <a:pt x="85418" y="85418"/>
                  </a:lnTo>
                  <a:lnTo>
                    <a:pt x="56268" y="119400"/>
                  </a:lnTo>
                  <a:lnTo>
                    <a:pt x="32551" y="157614"/>
                  </a:lnTo>
                  <a:lnTo>
                    <a:pt x="14867" y="199459"/>
                  </a:lnTo>
                  <a:lnTo>
                    <a:pt x="3816" y="244335"/>
                  </a:lnTo>
                  <a:lnTo>
                    <a:pt x="0" y="291642"/>
                  </a:lnTo>
                  <a:lnTo>
                    <a:pt x="0" y="1011377"/>
                  </a:lnTo>
                  <a:lnTo>
                    <a:pt x="3816" y="1058684"/>
                  </a:lnTo>
                  <a:lnTo>
                    <a:pt x="14867" y="1103560"/>
                  </a:lnTo>
                  <a:lnTo>
                    <a:pt x="32551" y="1145405"/>
                  </a:lnTo>
                  <a:lnTo>
                    <a:pt x="56268" y="1183619"/>
                  </a:lnTo>
                  <a:lnTo>
                    <a:pt x="85418" y="1217601"/>
                  </a:lnTo>
                  <a:lnTo>
                    <a:pt x="119400" y="1246751"/>
                  </a:lnTo>
                  <a:lnTo>
                    <a:pt x="157614" y="1270468"/>
                  </a:lnTo>
                  <a:lnTo>
                    <a:pt x="199459" y="1288152"/>
                  </a:lnTo>
                  <a:lnTo>
                    <a:pt x="244335" y="1299203"/>
                  </a:lnTo>
                  <a:lnTo>
                    <a:pt x="291642" y="1303020"/>
                  </a:lnTo>
                  <a:lnTo>
                    <a:pt x="997661" y="1303020"/>
                  </a:lnTo>
                  <a:lnTo>
                    <a:pt x="1044968" y="1299203"/>
                  </a:lnTo>
                  <a:lnTo>
                    <a:pt x="1089844" y="1288152"/>
                  </a:lnTo>
                  <a:lnTo>
                    <a:pt x="1131689" y="1270468"/>
                  </a:lnTo>
                  <a:lnTo>
                    <a:pt x="1169903" y="1246751"/>
                  </a:lnTo>
                  <a:lnTo>
                    <a:pt x="1203885" y="1217601"/>
                  </a:lnTo>
                  <a:lnTo>
                    <a:pt x="1233035" y="1183619"/>
                  </a:lnTo>
                  <a:lnTo>
                    <a:pt x="1256752" y="1145405"/>
                  </a:lnTo>
                  <a:lnTo>
                    <a:pt x="1274436" y="1103560"/>
                  </a:lnTo>
                  <a:lnTo>
                    <a:pt x="1285487" y="1058684"/>
                  </a:lnTo>
                  <a:lnTo>
                    <a:pt x="1289304" y="1011377"/>
                  </a:lnTo>
                  <a:lnTo>
                    <a:pt x="1289304" y="291642"/>
                  </a:lnTo>
                  <a:lnTo>
                    <a:pt x="1285487" y="244335"/>
                  </a:lnTo>
                  <a:lnTo>
                    <a:pt x="1274436" y="199459"/>
                  </a:lnTo>
                  <a:lnTo>
                    <a:pt x="1256752" y="157614"/>
                  </a:lnTo>
                  <a:lnTo>
                    <a:pt x="1233035" y="119400"/>
                  </a:lnTo>
                  <a:lnTo>
                    <a:pt x="1203885" y="85418"/>
                  </a:lnTo>
                  <a:lnTo>
                    <a:pt x="1169903" y="56268"/>
                  </a:lnTo>
                  <a:lnTo>
                    <a:pt x="1131689" y="32551"/>
                  </a:lnTo>
                  <a:lnTo>
                    <a:pt x="1089844" y="14867"/>
                  </a:lnTo>
                  <a:lnTo>
                    <a:pt x="1044968" y="3816"/>
                  </a:lnTo>
                  <a:lnTo>
                    <a:pt x="997661" y="0"/>
                  </a:lnTo>
                  <a:close/>
                </a:path>
              </a:pathLst>
            </a:custGeom>
            <a:solidFill>
              <a:srgbClr val="FAC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390388" y="4117847"/>
              <a:ext cx="1289685" cy="1303020"/>
            </a:xfrm>
            <a:custGeom>
              <a:avLst/>
              <a:gdLst/>
              <a:ahLst/>
              <a:cxnLst/>
              <a:rect l="l" t="t" r="r" b="b"/>
              <a:pathLst>
                <a:path w="1289684" h="1303020">
                  <a:moveTo>
                    <a:pt x="0" y="291642"/>
                  </a:moveTo>
                  <a:lnTo>
                    <a:pt x="3816" y="244335"/>
                  </a:lnTo>
                  <a:lnTo>
                    <a:pt x="14867" y="199459"/>
                  </a:lnTo>
                  <a:lnTo>
                    <a:pt x="32551" y="157614"/>
                  </a:lnTo>
                  <a:lnTo>
                    <a:pt x="56268" y="119400"/>
                  </a:lnTo>
                  <a:lnTo>
                    <a:pt x="85418" y="85418"/>
                  </a:lnTo>
                  <a:lnTo>
                    <a:pt x="119400" y="56268"/>
                  </a:lnTo>
                  <a:lnTo>
                    <a:pt x="157614" y="32551"/>
                  </a:lnTo>
                  <a:lnTo>
                    <a:pt x="199459" y="14867"/>
                  </a:lnTo>
                  <a:lnTo>
                    <a:pt x="244335" y="3816"/>
                  </a:lnTo>
                  <a:lnTo>
                    <a:pt x="291642" y="0"/>
                  </a:lnTo>
                  <a:lnTo>
                    <a:pt x="997661" y="0"/>
                  </a:lnTo>
                  <a:lnTo>
                    <a:pt x="1044968" y="3816"/>
                  </a:lnTo>
                  <a:lnTo>
                    <a:pt x="1089844" y="14867"/>
                  </a:lnTo>
                  <a:lnTo>
                    <a:pt x="1131689" y="32551"/>
                  </a:lnTo>
                  <a:lnTo>
                    <a:pt x="1169903" y="56268"/>
                  </a:lnTo>
                  <a:lnTo>
                    <a:pt x="1203885" y="85418"/>
                  </a:lnTo>
                  <a:lnTo>
                    <a:pt x="1233035" y="119400"/>
                  </a:lnTo>
                  <a:lnTo>
                    <a:pt x="1256752" y="157614"/>
                  </a:lnTo>
                  <a:lnTo>
                    <a:pt x="1274436" y="199459"/>
                  </a:lnTo>
                  <a:lnTo>
                    <a:pt x="1285487" y="244335"/>
                  </a:lnTo>
                  <a:lnTo>
                    <a:pt x="1289304" y="291642"/>
                  </a:lnTo>
                  <a:lnTo>
                    <a:pt x="1289304" y="1011377"/>
                  </a:lnTo>
                  <a:lnTo>
                    <a:pt x="1285487" y="1058684"/>
                  </a:lnTo>
                  <a:lnTo>
                    <a:pt x="1274436" y="1103560"/>
                  </a:lnTo>
                  <a:lnTo>
                    <a:pt x="1256752" y="1145405"/>
                  </a:lnTo>
                  <a:lnTo>
                    <a:pt x="1233035" y="1183619"/>
                  </a:lnTo>
                  <a:lnTo>
                    <a:pt x="1203885" y="1217601"/>
                  </a:lnTo>
                  <a:lnTo>
                    <a:pt x="1169903" y="1246751"/>
                  </a:lnTo>
                  <a:lnTo>
                    <a:pt x="1131689" y="1270468"/>
                  </a:lnTo>
                  <a:lnTo>
                    <a:pt x="1089844" y="1288152"/>
                  </a:lnTo>
                  <a:lnTo>
                    <a:pt x="1044968" y="1299203"/>
                  </a:lnTo>
                  <a:lnTo>
                    <a:pt x="997661" y="1303020"/>
                  </a:lnTo>
                  <a:lnTo>
                    <a:pt x="291642" y="1303020"/>
                  </a:lnTo>
                  <a:lnTo>
                    <a:pt x="244335" y="1299203"/>
                  </a:lnTo>
                  <a:lnTo>
                    <a:pt x="199459" y="1288152"/>
                  </a:lnTo>
                  <a:lnTo>
                    <a:pt x="157614" y="1270468"/>
                  </a:lnTo>
                  <a:lnTo>
                    <a:pt x="119400" y="1246751"/>
                  </a:lnTo>
                  <a:lnTo>
                    <a:pt x="85418" y="1217601"/>
                  </a:lnTo>
                  <a:lnTo>
                    <a:pt x="56268" y="1183619"/>
                  </a:lnTo>
                  <a:lnTo>
                    <a:pt x="32551" y="1145405"/>
                  </a:lnTo>
                  <a:lnTo>
                    <a:pt x="14867" y="1103560"/>
                  </a:lnTo>
                  <a:lnTo>
                    <a:pt x="3816" y="1058684"/>
                  </a:lnTo>
                  <a:lnTo>
                    <a:pt x="0" y="1011377"/>
                  </a:lnTo>
                  <a:lnTo>
                    <a:pt x="0" y="291642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3" name="object 103"/>
          <p:cNvGrpSpPr/>
          <p:nvPr/>
        </p:nvGrpSpPr>
        <p:grpSpPr>
          <a:xfrm>
            <a:off x="5491732" y="5451357"/>
            <a:ext cx="1792455" cy="1385570"/>
            <a:chOff x="5349240" y="5477255"/>
            <a:chExt cx="1386840" cy="1385570"/>
          </a:xfrm>
        </p:grpSpPr>
        <p:sp>
          <p:nvSpPr>
            <p:cNvPr id="104" name="object 104"/>
            <p:cNvSpPr/>
            <p:nvPr/>
          </p:nvSpPr>
          <p:spPr>
            <a:xfrm>
              <a:off x="5349240" y="5477255"/>
              <a:ext cx="1386839" cy="1380743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5396484" y="5504684"/>
              <a:ext cx="1292860" cy="1353820"/>
            </a:xfrm>
            <a:custGeom>
              <a:avLst/>
              <a:gdLst/>
              <a:ahLst/>
              <a:cxnLst/>
              <a:rect l="l" t="t" r="r" b="b"/>
              <a:pathLst>
                <a:path w="1292859" h="1353820">
                  <a:moveTo>
                    <a:pt x="1000086" y="0"/>
                  </a:moveTo>
                  <a:lnTo>
                    <a:pt x="292354" y="0"/>
                  </a:lnTo>
                  <a:lnTo>
                    <a:pt x="244931" y="3826"/>
                  </a:lnTo>
                  <a:lnTo>
                    <a:pt x="199945" y="14905"/>
                  </a:lnTo>
                  <a:lnTo>
                    <a:pt x="157998" y="32633"/>
                  </a:lnTo>
                  <a:lnTo>
                    <a:pt x="119691" y="56409"/>
                  </a:lnTo>
                  <a:lnTo>
                    <a:pt x="85626" y="85631"/>
                  </a:lnTo>
                  <a:lnTo>
                    <a:pt x="56405" y="119696"/>
                  </a:lnTo>
                  <a:lnTo>
                    <a:pt x="32631" y="158003"/>
                  </a:lnTo>
                  <a:lnTo>
                    <a:pt x="14903" y="199950"/>
                  </a:lnTo>
                  <a:lnTo>
                    <a:pt x="3826" y="244934"/>
                  </a:lnTo>
                  <a:lnTo>
                    <a:pt x="0" y="292353"/>
                  </a:lnTo>
                  <a:lnTo>
                    <a:pt x="0" y="1082306"/>
                  </a:lnTo>
                  <a:lnTo>
                    <a:pt x="3826" y="1129725"/>
                  </a:lnTo>
                  <a:lnTo>
                    <a:pt x="14903" y="1174708"/>
                  </a:lnTo>
                  <a:lnTo>
                    <a:pt x="32631" y="1216654"/>
                  </a:lnTo>
                  <a:lnTo>
                    <a:pt x="56405" y="1254959"/>
                  </a:lnTo>
                  <a:lnTo>
                    <a:pt x="85626" y="1289023"/>
                  </a:lnTo>
                  <a:lnTo>
                    <a:pt x="119691" y="1318242"/>
                  </a:lnTo>
                  <a:lnTo>
                    <a:pt x="157998" y="1342017"/>
                  </a:lnTo>
                  <a:lnTo>
                    <a:pt x="184733" y="1353315"/>
                  </a:lnTo>
                  <a:lnTo>
                    <a:pt x="1107706" y="1353315"/>
                  </a:lnTo>
                  <a:lnTo>
                    <a:pt x="1172749" y="1318242"/>
                  </a:lnTo>
                  <a:lnTo>
                    <a:pt x="1206814" y="1289023"/>
                  </a:lnTo>
                  <a:lnTo>
                    <a:pt x="1236035" y="1254959"/>
                  </a:lnTo>
                  <a:lnTo>
                    <a:pt x="1259809" y="1216654"/>
                  </a:lnTo>
                  <a:lnTo>
                    <a:pt x="1277536" y="1174708"/>
                  </a:lnTo>
                  <a:lnTo>
                    <a:pt x="1288614" y="1129725"/>
                  </a:lnTo>
                  <a:lnTo>
                    <a:pt x="1292440" y="1082306"/>
                  </a:lnTo>
                  <a:lnTo>
                    <a:pt x="1292440" y="292353"/>
                  </a:lnTo>
                  <a:lnTo>
                    <a:pt x="1288614" y="244934"/>
                  </a:lnTo>
                  <a:lnTo>
                    <a:pt x="1277536" y="199950"/>
                  </a:lnTo>
                  <a:lnTo>
                    <a:pt x="1259809" y="158003"/>
                  </a:lnTo>
                  <a:lnTo>
                    <a:pt x="1236035" y="119696"/>
                  </a:lnTo>
                  <a:lnTo>
                    <a:pt x="1206814" y="85631"/>
                  </a:lnTo>
                  <a:lnTo>
                    <a:pt x="1172749" y="56409"/>
                  </a:lnTo>
                  <a:lnTo>
                    <a:pt x="1134442" y="32633"/>
                  </a:lnTo>
                  <a:lnTo>
                    <a:pt x="1092495" y="14905"/>
                  </a:lnTo>
                  <a:lnTo>
                    <a:pt x="1047509" y="3826"/>
                  </a:lnTo>
                  <a:lnTo>
                    <a:pt x="1000086" y="0"/>
                  </a:lnTo>
                  <a:close/>
                </a:path>
              </a:pathLst>
            </a:custGeom>
            <a:solidFill>
              <a:srgbClr val="FDE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5396484" y="5504684"/>
              <a:ext cx="1292860" cy="1353820"/>
            </a:xfrm>
            <a:custGeom>
              <a:avLst/>
              <a:gdLst/>
              <a:ahLst/>
              <a:cxnLst/>
              <a:rect l="l" t="t" r="r" b="b"/>
              <a:pathLst>
                <a:path w="1292859" h="1353820">
                  <a:moveTo>
                    <a:pt x="0" y="292353"/>
                  </a:moveTo>
                  <a:lnTo>
                    <a:pt x="3826" y="244934"/>
                  </a:lnTo>
                  <a:lnTo>
                    <a:pt x="14903" y="199950"/>
                  </a:lnTo>
                  <a:lnTo>
                    <a:pt x="32631" y="158003"/>
                  </a:lnTo>
                  <a:lnTo>
                    <a:pt x="56405" y="119696"/>
                  </a:lnTo>
                  <a:lnTo>
                    <a:pt x="85626" y="85631"/>
                  </a:lnTo>
                  <a:lnTo>
                    <a:pt x="119691" y="56409"/>
                  </a:lnTo>
                  <a:lnTo>
                    <a:pt x="157998" y="32633"/>
                  </a:lnTo>
                  <a:lnTo>
                    <a:pt x="199945" y="14905"/>
                  </a:lnTo>
                  <a:lnTo>
                    <a:pt x="244931" y="3826"/>
                  </a:lnTo>
                  <a:lnTo>
                    <a:pt x="292354" y="0"/>
                  </a:lnTo>
                  <a:lnTo>
                    <a:pt x="1000086" y="0"/>
                  </a:lnTo>
                  <a:lnTo>
                    <a:pt x="1047509" y="3826"/>
                  </a:lnTo>
                  <a:lnTo>
                    <a:pt x="1092495" y="14905"/>
                  </a:lnTo>
                  <a:lnTo>
                    <a:pt x="1134442" y="32633"/>
                  </a:lnTo>
                  <a:lnTo>
                    <a:pt x="1172749" y="56409"/>
                  </a:lnTo>
                  <a:lnTo>
                    <a:pt x="1206814" y="85631"/>
                  </a:lnTo>
                  <a:lnTo>
                    <a:pt x="1236035" y="119696"/>
                  </a:lnTo>
                  <a:lnTo>
                    <a:pt x="1259809" y="158003"/>
                  </a:lnTo>
                  <a:lnTo>
                    <a:pt x="1277536" y="199950"/>
                  </a:lnTo>
                  <a:lnTo>
                    <a:pt x="1288614" y="244934"/>
                  </a:lnTo>
                  <a:lnTo>
                    <a:pt x="1292440" y="292353"/>
                  </a:lnTo>
                  <a:lnTo>
                    <a:pt x="1292440" y="1082306"/>
                  </a:lnTo>
                  <a:lnTo>
                    <a:pt x="1288614" y="1129725"/>
                  </a:lnTo>
                  <a:lnTo>
                    <a:pt x="1277536" y="1174708"/>
                  </a:lnTo>
                  <a:lnTo>
                    <a:pt x="1259809" y="1216654"/>
                  </a:lnTo>
                  <a:lnTo>
                    <a:pt x="1236035" y="1254959"/>
                  </a:lnTo>
                  <a:lnTo>
                    <a:pt x="1206814" y="1289023"/>
                  </a:lnTo>
                  <a:lnTo>
                    <a:pt x="1172749" y="1318242"/>
                  </a:lnTo>
                  <a:lnTo>
                    <a:pt x="1134442" y="1342017"/>
                  </a:lnTo>
                  <a:lnTo>
                    <a:pt x="1107706" y="1353315"/>
                  </a:lnTo>
                </a:path>
                <a:path w="1292859" h="1353820">
                  <a:moveTo>
                    <a:pt x="184733" y="1353315"/>
                  </a:moveTo>
                  <a:lnTo>
                    <a:pt x="119691" y="1318242"/>
                  </a:lnTo>
                  <a:lnTo>
                    <a:pt x="85626" y="1289023"/>
                  </a:lnTo>
                  <a:lnTo>
                    <a:pt x="56405" y="1254959"/>
                  </a:lnTo>
                  <a:lnTo>
                    <a:pt x="32631" y="1216654"/>
                  </a:lnTo>
                  <a:lnTo>
                    <a:pt x="14903" y="1174708"/>
                  </a:lnTo>
                  <a:lnTo>
                    <a:pt x="3826" y="1129725"/>
                  </a:lnTo>
                  <a:lnTo>
                    <a:pt x="0" y="1082306"/>
                  </a:lnTo>
                  <a:lnTo>
                    <a:pt x="0" y="292353"/>
                  </a:lnTo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0" name="object 110"/>
          <p:cNvSpPr/>
          <p:nvPr/>
        </p:nvSpPr>
        <p:spPr>
          <a:xfrm>
            <a:off x="7363632" y="2965715"/>
            <a:ext cx="1728216" cy="1034796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5" name="object 115"/>
          <p:cNvGrpSpPr/>
          <p:nvPr/>
        </p:nvGrpSpPr>
        <p:grpSpPr>
          <a:xfrm>
            <a:off x="7444740" y="4090428"/>
            <a:ext cx="1667510" cy="853440"/>
            <a:chOff x="7444740" y="4090428"/>
            <a:chExt cx="1667510" cy="853440"/>
          </a:xfrm>
        </p:grpSpPr>
        <p:sp>
          <p:nvSpPr>
            <p:cNvPr id="116" name="object 116"/>
            <p:cNvSpPr/>
            <p:nvPr/>
          </p:nvSpPr>
          <p:spPr>
            <a:xfrm>
              <a:off x="7444740" y="4090428"/>
              <a:ext cx="1667255" cy="853427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7491984" y="4117847"/>
              <a:ext cx="1572768" cy="758951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7491984" y="4117847"/>
              <a:ext cx="1572895" cy="759460"/>
            </a:xfrm>
            <a:custGeom>
              <a:avLst/>
              <a:gdLst/>
              <a:ahLst/>
              <a:cxnLst/>
              <a:rect l="l" t="t" r="r" b="b"/>
              <a:pathLst>
                <a:path w="1572895" h="759460">
                  <a:moveTo>
                    <a:pt x="0" y="171678"/>
                  </a:moveTo>
                  <a:lnTo>
                    <a:pt x="6132" y="126038"/>
                  </a:lnTo>
                  <a:lnTo>
                    <a:pt x="23438" y="85027"/>
                  </a:lnTo>
                  <a:lnTo>
                    <a:pt x="50282" y="50282"/>
                  </a:lnTo>
                  <a:lnTo>
                    <a:pt x="85027" y="23438"/>
                  </a:lnTo>
                  <a:lnTo>
                    <a:pt x="126038" y="6132"/>
                  </a:lnTo>
                  <a:lnTo>
                    <a:pt x="171678" y="0"/>
                  </a:lnTo>
                  <a:lnTo>
                    <a:pt x="1401089" y="0"/>
                  </a:lnTo>
                  <a:lnTo>
                    <a:pt x="1446729" y="6132"/>
                  </a:lnTo>
                  <a:lnTo>
                    <a:pt x="1487740" y="23438"/>
                  </a:lnTo>
                  <a:lnTo>
                    <a:pt x="1522485" y="50282"/>
                  </a:lnTo>
                  <a:lnTo>
                    <a:pt x="1549329" y="85027"/>
                  </a:lnTo>
                  <a:lnTo>
                    <a:pt x="1566635" y="126038"/>
                  </a:lnTo>
                  <a:lnTo>
                    <a:pt x="1572768" y="171678"/>
                  </a:lnTo>
                  <a:lnTo>
                    <a:pt x="1572768" y="587286"/>
                  </a:lnTo>
                  <a:lnTo>
                    <a:pt x="1566635" y="632920"/>
                  </a:lnTo>
                  <a:lnTo>
                    <a:pt x="1549329" y="673927"/>
                  </a:lnTo>
                  <a:lnTo>
                    <a:pt x="1522485" y="708671"/>
                  </a:lnTo>
                  <a:lnTo>
                    <a:pt x="1487740" y="735513"/>
                  </a:lnTo>
                  <a:lnTo>
                    <a:pt x="1446729" y="752819"/>
                  </a:lnTo>
                  <a:lnTo>
                    <a:pt x="1401089" y="758952"/>
                  </a:lnTo>
                  <a:lnTo>
                    <a:pt x="171678" y="758952"/>
                  </a:lnTo>
                  <a:lnTo>
                    <a:pt x="126038" y="752819"/>
                  </a:lnTo>
                  <a:lnTo>
                    <a:pt x="85027" y="735513"/>
                  </a:lnTo>
                  <a:lnTo>
                    <a:pt x="50282" y="708671"/>
                  </a:lnTo>
                  <a:lnTo>
                    <a:pt x="23438" y="673927"/>
                  </a:lnTo>
                  <a:lnTo>
                    <a:pt x="6132" y="632920"/>
                  </a:lnTo>
                  <a:lnTo>
                    <a:pt x="0" y="587286"/>
                  </a:lnTo>
                  <a:lnTo>
                    <a:pt x="0" y="171678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9" name="object 119"/>
          <p:cNvSpPr txBox="1"/>
          <p:nvPr/>
        </p:nvSpPr>
        <p:spPr>
          <a:xfrm>
            <a:off x="7720942" y="4274656"/>
            <a:ext cx="107045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1905" algn="ctr">
              <a:lnSpc>
                <a:spcPct val="100000"/>
              </a:lnSpc>
              <a:spcBef>
                <a:spcPts val="100"/>
              </a:spcBef>
            </a:pPr>
            <a:r>
              <a:rPr lang="sq-AL" sz="1000" dirty="0">
                <a:latin typeface="StobiSerif Regular" panose="02000503060000020004" pitchFamily="50" charset="0"/>
                <a:cs typeface="Trebuchet MS"/>
              </a:rPr>
              <a:t>Departamenti për koordinim të buxhetit</a:t>
            </a:r>
            <a:endParaRPr sz="1000" dirty="0">
              <a:latin typeface="StobiSerif Regular" panose="02000503060000020004" pitchFamily="50" charset="0"/>
              <a:cs typeface="Trebuchet MS"/>
            </a:endParaRPr>
          </a:p>
        </p:txBody>
      </p:sp>
      <p:grpSp>
        <p:nvGrpSpPr>
          <p:cNvPr id="120" name="object 120"/>
          <p:cNvGrpSpPr/>
          <p:nvPr/>
        </p:nvGrpSpPr>
        <p:grpSpPr>
          <a:xfrm>
            <a:off x="6235522" y="155448"/>
            <a:ext cx="2555875" cy="2714625"/>
            <a:chOff x="6128003" y="164592"/>
            <a:chExt cx="2555875" cy="2714625"/>
          </a:xfrm>
        </p:grpSpPr>
        <p:sp>
          <p:nvSpPr>
            <p:cNvPr id="121" name="object 121"/>
            <p:cNvSpPr/>
            <p:nvPr/>
          </p:nvSpPr>
          <p:spPr>
            <a:xfrm>
              <a:off x="6128003" y="164592"/>
              <a:ext cx="2555748" cy="2714243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6335267" y="2621000"/>
              <a:ext cx="2164080" cy="222783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6175247" y="192024"/>
              <a:ext cx="2461260" cy="2620010"/>
            </a:xfrm>
            <a:custGeom>
              <a:avLst/>
              <a:gdLst/>
              <a:ahLst/>
              <a:cxnLst/>
              <a:rect l="l" t="t" r="r" b="b"/>
              <a:pathLst>
                <a:path w="2461259" h="2620010">
                  <a:moveTo>
                    <a:pt x="1904530" y="0"/>
                  </a:moveTo>
                  <a:lnTo>
                    <a:pt x="556729" y="0"/>
                  </a:lnTo>
                  <a:lnTo>
                    <a:pt x="508694" y="2043"/>
                  </a:lnTo>
                  <a:lnTo>
                    <a:pt x="461792" y="8062"/>
                  </a:lnTo>
                  <a:lnTo>
                    <a:pt x="416192" y="17890"/>
                  </a:lnTo>
                  <a:lnTo>
                    <a:pt x="372061" y="31358"/>
                  </a:lnTo>
                  <a:lnTo>
                    <a:pt x="329566" y="48302"/>
                  </a:lnTo>
                  <a:lnTo>
                    <a:pt x="288874" y="68552"/>
                  </a:lnTo>
                  <a:lnTo>
                    <a:pt x="250153" y="91942"/>
                  </a:lnTo>
                  <a:lnTo>
                    <a:pt x="213568" y="118306"/>
                  </a:lnTo>
                  <a:lnTo>
                    <a:pt x="179288" y="147475"/>
                  </a:lnTo>
                  <a:lnTo>
                    <a:pt x="147479" y="179283"/>
                  </a:lnTo>
                  <a:lnTo>
                    <a:pt x="118310" y="213563"/>
                  </a:lnTo>
                  <a:lnTo>
                    <a:pt x="91946" y="250147"/>
                  </a:lnTo>
                  <a:lnTo>
                    <a:pt x="68555" y="288869"/>
                  </a:lnTo>
                  <a:lnTo>
                    <a:pt x="48304" y="329561"/>
                  </a:lnTo>
                  <a:lnTo>
                    <a:pt x="31360" y="372056"/>
                  </a:lnTo>
                  <a:lnTo>
                    <a:pt x="17890" y="416188"/>
                  </a:lnTo>
                  <a:lnTo>
                    <a:pt x="8062" y="461789"/>
                  </a:lnTo>
                  <a:lnTo>
                    <a:pt x="2043" y="508692"/>
                  </a:lnTo>
                  <a:lnTo>
                    <a:pt x="0" y="556729"/>
                  </a:lnTo>
                  <a:lnTo>
                    <a:pt x="0" y="2063013"/>
                  </a:lnTo>
                  <a:lnTo>
                    <a:pt x="2043" y="2111051"/>
                  </a:lnTo>
                  <a:lnTo>
                    <a:pt x="8062" y="2157954"/>
                  </a:lnTo>
                  <a:lnTo>
                    <a:pt x="17890" y="2203555"/>
                  </a:lnTo>
                  <a:lnTo>
                    <a:pt x="31360" y="2247687"/>
                  </a:lnTo>
                  <a:lnTo>
                    <a:pt x="48304" y="2290183"/>
                  </a:lnTo>
                  <a:lnTo>
                    <a:pt x="68555" y="2330876"/>
                  </a:lnTo>
                  <a:lnTo>
                    <a:pt x="91946" y="2369599"/>
                  </a:lnTo>
                  <a:lnTo>
                    <a:pt x="118310" y="2406184"/>
                  </a:lnTo>
                  <a:lnTo>
                    <a:pt x="147479" y="2440465"/>
                  </a:lnTo>
                  <a:lnTo>
                    <a:pt x="179288" y="2472274"/>
                  </a:lnTo>
                  <a:lnTo>
                    <a:pt x="213568" y="2501444"/>
                  </a:lnTo>
                  <a:lnTo>
                    <a:pt x="250153" y="2527809"/>
                  </a:lnTo>
                  <a:lnTo>
                    <a:pt x="288874" y="2551200"/>
                  </a:lnTo>
                  <a:lnTo>
                    <a:pt x="329566" y="2571451"/>
                  </a:lnTo>
                  <a:lnTo>
                    <a:pt x="372061" y="2588395"/>
                  </a:lnTo>
                  <a:lnTo>
                    <a:pt x="416192" y="2601865"/>
                  </a:lnTo>
                  <a:lnTo>
                    <a:pt x="461792" y="2611693"/>
                  </a:lnTo>
                  <a:lnTo>
                    <a:pt x="508694" y="2617712"/>
                  </a:lnTo>
                  <a:lnTo>
                    <a:pt x="556729" y="2619756"/>
                  </a:lnTo>
                  <a:lnTo>
                    <a:pt x="1904530" y="2619756"/>
                  </a:lnTo>
                  <a:lnTo>
                    <a:pt x="1952565" y="2617712"/>
                  </a:lnTo>
                  <a:lnTo>
                    <a:pt x="1999467" y="2611693"/>
                  </a:lnTo>
                  <a:lnTo>
                    <a:pt x="2045067" y="2601865"/>
                  </a:lnTo>
                  <a:lnTo>
                    <a:pt x="2089198" y="2588395"/>
                  </a:lnTo>
                  <a:lnTo>
                    <a:pt x="2131693" y="2571451"/>
                  </a:lnTo>
                  <a:lnTo>
                    <a:pt x="2172385" y="2551200"/>
                  </a:lnTo>
                  <a:lnTo>
                    <a:pt x="2211106" y="2527809"/>
                  </a:lnTo>
                  <a:lnTo>
                    <a:pt x="2247691" y="2501444"/>
                  </a:lnTo>
                  <a:lnTo>
                    <a:pt x="2281971" y="2472274"/>
                  </a:lnTo>
                  <a:lnTo>
                    <a:pt x="2313780" y="2440465"/>
                  </a:lnTo>
                  <a:lnTo>
                    <a:pt x="2342949" y="2406184"/>
                  </a:lnTo>
                  <a:lnTo>
                    <a:pt x="2369313" y="2369599"/>
                  </a:lnTo>
                  <a:lnTo>
                    <a:pt x="2392704" y="2330876"/>
                  </a:lnTo>
                  <a:lnTo>
                    <a:pt x="2412955" y="2290183"/>
                  </a:lnTo>
                  <a:lnTo>
                    <a:pt x="2429899" y="2247687"/>
                  </a:lnTo>
                  <a:lnTo>
                    <a:pt x="2443369" y="2203555"/>
                  </a:lnTo>
                  <a:lnTo>
                    <a:pt x="2453197" y="2157954"/>
                  </a:lnTo>
                  <a:lnTo>
                    <a:pt x="2459216" y="2111051"/>
                  </a:lnTo>
                  <a:lnTo>
                    <a:pt x="2461260" y="2063013"/>
                  </a:lnTo>
                  <a:lnTo>
                    <a:pt x="2461260" y="556729"/>
                  </a:lnTo>
                  <a:lnTo>
                    <a:pt x="2459216" y="508692"/>
                  </a:lnTo>
                  <a:lnTo>
                    <a:pt x="2453197" y="461789"/>
                  </a:lnTo>
                  <a:lnTo>
                    <a:pt x="2443369" y="416188"/>
                  </a:lnTo>
                  <a:lnTo>
                    <a:pt x="2429899" y="372056"/>
                  </a:lnTo>
                  <a:lnTo>
                    <a:pt x="2412955" y="329561"/>
                  </a:lnTo>
                  <a:lnTo>
                    <a:pt x="2392704" y="288869"/>
                  </a:lnTo>
                  <a:lnTo>
                    <a:pt x="2369313" y="250147"/>
                  </a:lnTo>
                  <a:lnTo>
                    <a:pt x="2342949" y="213563"/>
                  </a:lnTo>
                  <a:lnTo>
                    <a:pt x="2313780" y="179283"/>
                  </a:lnTo>
                  <a:lnTo>
                    <a:pt x="2281971" y="147475"/>
                  </a:lnTo>
                  <a:lnTo>
                    <a:pt x="2247691" y="118306"/>
                  </a:lnTo>
                  <a:lnTo>
                    <a:pt x="2211106" y="91942"/>
                  </a:lnTo>
                  <a:lnTo>
                    <a:pt x="2172385" y="68552"/>
                  </a:lnTo>
                  <a:lnTo>
                    <a:pt x="2131693" y="48302"/>
                  </a:lnTo>
                  <a:lnTo>
                    <a:pt x="2089198" y="31358"/>
                  </a:lnTo>
                  <a:lnTo>
                    <a:pt x="2045067" y="17890"/>
                  </a:lnTo>
                  <a:lnTo>
                    <a:pt x="1999467" y="8062"/>
                  </a:lnTo>
                  <a:lnTo>
                    <a:pt x="1952565" y="2043"/>
                  </a:lnTo>
                  <a:lnTo>
                    <a:pt x="1904530" y="0"/>
                  </a:lnTo>
                  <a:close/>
                </a:path>
              </a:pathLst>
            </a:custGeom>
            <a:solidFill>
              <a:srgbClr val="DA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6175247" y="192024"/>
              <a:ext cx="2461260" cy="2620010"/>
            </a:xfrm>
            <a:custGeom>
              <a:avLst/>
              <a:gdLst/>
              <a:ahLst/>
              <a:cxnLst/>
              <a:rect l="l" t="t" r="r" b="b"/>
              <a:pathLst>
                <a:path w="2461259" h="2620010">
                  <a:moveTo>
                    <a:pt x="0" y="556729"/>
                  </a:moveTo>
                  <a:lnTo>
                    <a:pt x="2043" y="508692"/>
                  </a:lnTo>
                  <a:lnTo>
                    <a:pt x="8062" y="461789"/>
                  </a:lnTo>
                  <a:lnTo>
                    <a:pt x="17890" y="416188"/>
                  </a:lnTo>
                  <a:lnTo>
                    <a:pt x="31360" y="372056"/>
                  </a:lnTo>
                  <a:lnTo>
                    <a:pt x="48304" y="329561"/>
                  </a:lnTo>
                  <a:lnTo>
                    <a:pt x="68555" y="288869"/>
                  </a:lnTo>
                  <a:lnTo>
                    <a:pt x="91946" y="250147"/>
                  </a:lnTo>
                  <a:lnTo>
                    <a:pt x="118310" y="213563"/>
                  </a:lnTo>
                  <a:lnTo>
                    <a:pt x="147479" y="179283"/>
                  </a:lnTo>
                  <a:lnTo>
                    <a:pt x="179288" y="147475"/>
                  </a:lnTo>
                  <a:lnTo>
                    <a:pt x="213568" y="118306"/>
                  </a:lnTo>
                  <a:lnTo>
                    <a:pt x="250153" y="91942"/>
                  </a:lnTo>
                  <a:lnTo>
                    <a:pt x="288874" y="68552"/>
                  </a:lnTo>
                  <a:lnTo>
                    <a:pt x="329566" y="48302"/>
                  </a:lnTo>
                  <a:lnTo>
                    <a:pt x="372061" y="31358"/>
                  </a:lnTo>
                  <a:lnTo>
                    <a:pt x="416192" y="17890"/>
                  </a:lnTo>
                  <a:lnTo>
                    <a:pt x="461792" y="8062"/>
                  </a:lnTo>
                  <a:lnTo>
                    <a:pt x="508694" y="2043"/>
                  </a:lnTo>
                  <a:lnTo>
                    <a:pt x="556729" y="0"/>
                  </a:lnTo>
                  <a:lnTo>
                    <a:pt x="1904530" y="0"/>
                  </a:lnTo>
                  <a:lnTo>
                    <a:pt x="1952565" y="2043"/>
                  </a:lnTo>
                  <a:lnTo>
                    <a:pt x="1999467" y="8062"/>
                  </a:lnTo>
                  <a:lnTo>
                    <a:pt x="2045067" y="17890"/>
                  </a:lnTo>
                  <a:lnTo>
                    <a:pt x="2089198" y="31358"/>
                  </a:lnTo>
                  <a:lnTo>
                    <a:pt x="2131693" y="48302"/>
                  </a:lnTo>
                  <a:lnTo>
                    <a:pt x="2172385" y="68552"/>
                  </a:lnTo>
                  <a:lnTo>
                    <a:pt x="2211106" y="91942"/>
                  </a:lnTo>
                  <a:lnTo>
                    <a:pt x="2247691" y="118306"/>
                  </a:lnTo>
                  <a:lnTo>
                    <a:pt x="2281971" y="147475"/>
                  </a:lnTo>
                  <a:lnTo>
                    <a:pt x="2313780" y="179283"/>
                  </a:lnTo>
                  <a:lnTo>
                    <a:pt x="2342949" y="213563"/>
                  </a:lnTo>
                  <a:lnTo>
                    <a:pt x="2369313" y="250147"/>
                  </a:lnTo>
                  <a:lnTo>
                    <a:pt x="2392704" y="288869"/>
                  </a:lnTo>
                  <a:lnTo>
                    <a:pt x="2412955" y="329561"/>
                  </a:lnTo>
                  <a:lnTo>
                    <a:pt x="2429899" y="372056"/>
                  </a:lnTo>
                  <a:lnTo>
                    <a:pt x="2443369" y="416188"/>
                  </a:lnTo>
                  <a:lnTo>
                    <a:pt x="2453197" y="461789"/>
                  </a:lnTo>
                  <a:lnTo>
                    <a:pt x="2459216" y="508692"/>
                  </a:lnTo>
                  <a:lnTo>
                    <a:pt x="2461260" y="556729"/>
                  </a:lnTo>
                  <a:lnTo>
                    <a:pt x="2461260" y="2063013"/>
                  </a:lnTo>
                  <a:lnTo>
                    <a:pt x="2459216" y="2111051"/>
                  </a:lnTo>
                  <a:lnTo>
                    <a:pt x="2453197" y="2157954"/>
                  </a:lnTo>
                  <a:lnTo>
                    <a:pt x="2443369" y="2203555"/>
                  </a:lnTo>
                  <a:lnTo>
                    <a:pt x="2429899" y="2247687"/>
                  </a:lnTo>
                  <a:lnTo>
                    <a:pt x="2412955" y="2290183"/>
                  </a:lnTo>
                  <a:lnTo>
                    <a:pt x="2392704" y="2330876"/>
                  </a:lnTo>
                  <a:lnTo>
                    <a:pt x="2369313" y="2369599"/>
                  </a:lnTo>
                  <a:lnTo>
                    <a:pt x="2342949" y="2406184"/>
                  </a:lnTo>
                  <a:lnTo>
                    <a:pt x="2313780" y="2440465"/>
                  </a:lnTo>
                  <a:lnTo>
                    <a:pt x="2281971" y="2472274"/>
                  </a:lnTo>
                  <a:lnTo>
                    <a:pt x="2247691" y="2501444"/>
                  </a:lnTo>
                  <a:lnTo>
                    <a:pt x="2211106" y="2527809"/>
                  </a:lnTo>
                  <a:lnTo>
                    <a:pt x="2172385" y="2551200"/>
                  </a:lnTo>
                  <a:lnTo>
                    <a:pt x="2131693" y="2571451"/>
                  </a:lnTo>
                  <a:lnTo>
                    <a:pt x="2089198" y="2588395"/>
                  </a:lnTo>
                  <a:lnTo>
                    <a:pt x="2045067" y="2601865"/>
                  </a:lnTo>
                  <a:lnTo>
                    <a:pt x="1999467" y="2611693"/>
                  </a:lnTo>
                  <a:lnTo>
                    <a:pt x="1952565" y="2617712"/>
                  </a:lnTo>
                  <a:lnTo>
                    <a:pt x="1904530" y="2619756"/>
                  </a:lnTo>
                  <a:lnTo>
                    <a:pt x="556729" y="2619756"/>
                  </a:lnTo>
                  <a:lnTo>
                    <a:pt x="508694" y="2617712"/>
                  </a:lnTo>
                  <a:lnTo>
                    <a:pt x="461792" y="2611693"/>
                  </a:lnTo>
                  <a:lnTo>
                    <a:pt x="416192" y="2601865"/>
                  </a:lnTo>
                  <a:lnTo>
                    <a:pt x="372061" y="2588395"/>
                  </a:lnTo>
                  <a:lnTo>
                    <a:pt x="329566" y="2571451"/>
                  </a:lnTo>
                  <a:lnTo>
                    <a:pt x="288874" y="2551200"/>
                  </a:lnTo>
                  <a:lnTo>
                    <a:pt x="250153" y="2527809"/>
                  </a:lnTo>
                  <a:lnTo>
                    <a:pt x="213568" y="2501444"/>
                  </a:lnTo>
                  <a:lnTo>
                    <a:pt x="179288" y="2472274"/>
                  </a:lnTo>
                  <a:lnTo>
                    <a:pt x="147479" y="2440465"/>
                  </a:lnTo>
                  <a:lnTo>
                    <a:pt x="118310" y="2406184"/>
                  </a:lnTo>
                  <a:lnTo>
                    <a:pt x="91946" y="2369599"/>
                  </a:lnTo>
                  <a:lnTo>
                    <a:pt x="68555" y="2330876"/>
                  </a:lnTo>
                  <a:lnTo>
                    <a:pt x="48304" y="2290183"/>
                  </a:lnTo>
                  <a:lnTo>
                    <a:pt x="31360" y="2247687"/>
                  </a:lnTo>
                  <a:lnTo>
                    <a:pt x="17890" y="2203555"/>
                  </a:lnTo>
                  <a:lnTo>
                    <a:pt x="8062" y="2157954"/>
                  </a:lnTo>
                  <a:lnTo>
                    <a:pt x="2043" y="2111051"/>
                  </a:lnTo>
                  <a:lnTo>
                    <a:pt x="0" y="2063013"/>
                  </a:lnTo>
                  <a:lnTo>
                    <a:pt x="0" y="556729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5" name="object 125"/>
          <p:cNvSpPr txBox="1"/>
          <p:nvPr/>
        </p:nvSpPr>
        <p:spPr>
          <a:xfrm>
            <a:off x="6428797" y="384060"/>
            <a:ext cx="1955164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  <a:spcBef>
                <a:spcPts val="105"/>
              </a:spcBef>
            </a:pPr>
            <a:r>
              <a:rPr lang="en-US" sz="800" spc="-35" dirty="0">
                <a:latin typeface="Arial"/>
                <a:cs typeface="Arial"/>
              </a:rPr>
              <a:t> </a:t>
            </a:r>
            <a:r>
              <a:rPr lang="sq-AL" sz="900" b="1" spc="-35" dirty="0">
                <a:latin typeface="StobiSerif Regular" panose="02000503060000020004" pitchFamily="50" charset="0"/>
                <a:cs typeface="Arial"/>
              </a:rPr>
              <a:t>Këshilltar shtetëror për shërbime investitorësh </a:t>
            </a:r>
            <a:r>
              <a:rPr lang="en-US" sz="900" b="1" spc="-35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sq-AL" sz="900" b="1" spc="-35" dirty="0">
                <a:latin typeface="StobiSerif Regular" panose="02000503060000020004" pitchFamily="50" charset="0"/>
                <a:cs typeface="Arial"/>
              </a:rPr>
              <a:t>dhe mbështetje pas investimeve  për investitorët </a:t>
            </a:r>
            <a:endParaRPr sz="900" b="1" dirty="0">
              <a:latin typeface="StobiSerif Regular" panose="02000503060000020004" pitchFamily="50" charset="0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900" b="1" spc="-50" dirty="0">
                <a:latin typeface="StobiSerif Regular" panose="02000503060000020004" pitchFamily="50" charset="0"/>
                <a:cs typeface="Trebuchet MS"/>
              </a:rPr>
              <a:t>(</a:t>
            </a:r>
            <a:r>
              <a:rPr lang="sq-AL" sz="900" b="1" spc="-50" dirty="0">
                <a:latin typeface="StobiSerif Regular" panose="02000503060000020004" pitchFamily="50" charset="0"/>
                <a:cs typeface="Trebuchet MS"/>
              </a:rPr>
              <a:t>Igor Velevski</a:t>
            </a:r>
            <a:r>
              <a:rPr sz="900" b="1" spc="-55" dirty="0">
                <a:latin typeface="StobiSerif Regular" panose="02000503060000020004" pitchFamily="50" charset="0"/>
                <a:cs typeface="Trebuchet MS"/>
              </a:rPr>
              <a:t>)</a:t>
            </a:r>
            <a:endParaRPr sz="900" b="1" dirty="0">
              <a:latin typeface="StobiSerif Regular" panose="02000503060000020004" pitchFamily="50" charset="0"/>
              <a:cs typeface="Trebuchet MS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6288023" y="1018036"/>
            <a:ext cx="2277160" cy="6059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02590" marR="5080" indent="-390525" algn="ctr">
              <a:lnSpc>
                <a:spcPct val="100000"/>
              </a:lnSpc>
              <a:spcBef>
                <a:spcPts val="105"/>
              </a:spcBef>
            </a:pPr>
            <a:r>
              <a:rPr lang="en-US" sz="900" b="1" spc="-25" dirty="0">
                <a:latin typeface="StobiSerif Regular" panose="02000503060000020004" pitchFamily="50" charset="0"/>
                <a:cs typeface="Carlito"/>
              </a:rPr>
              <a:t> </a:t>
            </a:r>
            <a:r>
              <a:rPr lang="sq-AL" sz="900" b="1" spc="-25" dirty="0">
                <a:latin typeface="StobiSerif Regular" panose="02000503060000020004" pitchFamily="50" charset="0"/>
                <a:cs typeface="Carlito"/>
              </a:rPr>
              <a:t>Këshilltar shtetëror për promovim </a:t>
            </a:r>
            <a:endParaRPr lang="mk-MK" sz="900" b="1" spc="-25" dirty="0">
              <a:latin typeface="StobiSerif Regular" panose="02000503060000020004" pitchFamily="50" charset="0"/>
              <a:cs typeface="Carlito"/>
            </a:endParaRPr>
          </a:p>
          <a:p>
            <a:pPr marL="402590" marR="5080" indent="-390525" algn="ctr">
              <a:lnSpc>
                <a:spcPct val="100000"/>
              </a:lnSpc>
              <a:spcBef>
                <a:spcPts val="105"/>
              </a:spcBef>
            </a:pPr>
            <a:r>
              <a:rPr lang="sq-AL" sz="900" b="1" spc="-25" dirty="0">
                <a:latin typeface="StobiSerif Regular" panose="02000503060000020004" pitchFamily="50" charset="0"/>
                <a:cs typeface="Carlito"/>
              </a:rPr>
              <a:t>të</a:t>
            </a:r>
            <a:r>
              <a:rPr lang="mk-MK" sz="900" b="1" spc="-25" dirty="0">
                <a:latin typeface="StobiSerif Regular" panose="02000503060000020004" pitchFamily="50" charset="0"/>
                <a:cs typeface="Carlito"/>
              </a:rPr>
              <a:t> </a:t>
            </a:r>
            <a:r>
              <a:rPr lang="sq-AL" sz="900" b="1" spc="-25" dirty="0">
                <a:latin typeface="StobiSerif Regular" panose="02000503060000020004" pitchFamily="50" charset="0"/>
                <a:cs typeface="Carlito"/>
              </a:rPr>
              <a:t>eksportit dhe bashkpuni</a:t>
            </a:r>
            <a:r>
              <a:rPr lang="en-US" sz="900" b="1" spc="-25" dirty="0">
                <a:latin typeface="StobiSerif Regular" panose="02000503060000020004" pitchFamily="50" charset="0"/>
                <a:cs typeface="Carlito"/>
              </a:rPr>
              <a:t>m</a:t>
            </a:r>
            <a:endParaRPr lang="mk-MK" sz="900" b="1" spc="-25" dirty="0">
              <a:latin typeface="StobiSerif Regular" panose="02000503060000020004" pitchFamily="50" charset="0"/>
              <a:cs typeface="Carlito"/>
            </a:endParaRPr>
          </a:p>
          <a:p>
            <a:pPr marL="402590" marR="5080" indent="-390525" algn="ctr">
              <a:lnSpc>
                <a:spcPct val="100000"/>
              </a:lnSpc>
              <a:spcBef>
                <a:spcPts val="105"/>
              </a:spcBef>
            </a:pPr>
            <a:r>
              <a:rPr lang="sq-AL" sz="900" b="1" spc="-25" dirty="0">
                <a:latin typeface="StobiSerif Regular" panose="02000503060000020004" pitchFamily="50" charset="0"/>
                <a:cs typeface="Carlito"/>
              </a:rPr>
              <a:t>ndërkombëtar </a:t>
            </a:r>
            <a:endParaRPr lang="mk-MK" sz="900" b="1" spc="-25" dirty="0">
              <a:latin typeface="StobiSerif Regular" panose="02000503060000020004" pitchFamily="50" charset="0"/>
              <a:cs typeface="Carlito"/>
            </a:endParaRPr>
          </a:p>
          <a:p>
            <a:pPr marL="402590" marR="5080" indent="-390525" algn="ctr">
              <a:lnSpc>
                <a:spcPct val="100000"/>
              </a:lnSpc>
              <a:spcBef>
                <a:spcPts val="105"/>
              </a:spcBef>
            </a:pPr>
            <a:r>
              <a:rPr lang="sq-AL" sz="900" b="1" spc="-25" dirty="0">
                <a:latin typeface="StobiSerif Regular" panose="02000503060000020004" pitchFamily="50" charset="0"/>
                <a:cs typeface="Carlito"/>
              </a:rPr>
              <a:t>                     </a:t>
            </a:r>
            <a:r>
              <a:rPr sz="900" b="1" spc="-25" dirty="0">
                <a:latin typeface="StobiSerif Regular" panose="02000503060000020004" pitchFamily="50" charset="0"/>
                <a:cs typeface="Carlito"/>
              </a:rPr>
              <a:t>(</a:t>
            </a:r>
            <a:r>
              <a:rPr lang="en-US" sz="900" b="1" spc="-25" dirty="0" err="1">
                <a:latin typeface="StobiSerif Regular" panose="02000503060000020004" pitchFamily="50" charset="0"/>
                <a:cs typeface="Carlito"/>
              </a:rPr>
              <a:t>Dijana</a:t>
            </a:r>
            <a:r>
              <a:rPr lang="en-US" sz="900" b="1" spc="-25" dirty="0">
                <a:latin typeface="StobiSerif Regular" panose="02000503060000020004" pitchFamily="50" charset="0"/>
                <a:cs typeface="Carlito"/>
              </a:rPr>
              <a:t> </a:t>
            </a:r>
            <a:r>
              <a:rPr lang="en-US" sz="900" b="1" spc="-25" dirty="0" err="1">
                <a:latin typeface="StobiSerif Regular" panose="02000503060000020004" pitchFamily="50" charset="0"/>
                <a:cs typeface="Carlito"/>
              </a:rPr>
              <a:t>Toska</a:t>
            </a:r>
            <a:r>
              <a:rPr lang="en-US" sz="900" b="1" spc="-25" dirty="0">
                <a:latin typeface="StobiSerif Regular" panose="02000503060000020004" pitchFamily="50" charset="0"/>
                <a:cs typeface="Carlito"/>
              </a:rPr>
              <a:t> </a:t>
            </a:r>
            <a:r>
              <a:rPr lang="sq-AL" sz="900" b="1" spc="-25" dirty="0">
                <a:latin typeface="StobiSerif Regular" panose="02000503060000020004" pitchFamily="50" charset="0"/>
                <a:cs typeface="Arial"/>
              </a:rPr>
              <a:t>pozicion i ngrirë</a:t>
            </a:r>
            <a:r>
              <a:rPr sz="900" spc="-35" dirty="0">
                <a:latin typeface="StobiSerif Regular" panose="02000503060000020004" pitchFamily="50" charset="0"/>
                <a:cs typeface="Arial"/>
              </a:rPr>
              <a:t>)</a:t>
            </a:r>
            <a:endParaRPr sz="900" dirty="0">
              <a:latin typeface="StobiSerif Regular" panose="02000503060000020004" pitchFamily="50" charset="0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6449241" y="1798387"/>
            <a:ext cx="1968146" cy="7187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lang="en-GB" sz="800" dirty="0">
                <a:latin typeface="Arial"/>
                <a:cs typeface="Arial"/>
              </a:rPr>
              <a:t> </a:t>
            </a:r>
            <a:r>
              <a:rPr lang="en-GB" sz="900" b="1" dirty="0">
                <a:latin typeface="StobiSerif Regular" panose="02000503060000020004" pitchFamily="50" charset="0"/>
                <a:cs typeface="Arial"/>
              </a:rPr>
              <a:t>K</a:t>
            </a:r>
            <a:r>
              <a:rPr lang="sq-AL" sz="900" b="1" dirty="0">
                <a:latin typeface="StobiSerif Regular" panose="02000503060000020004" pitchFamily="50" charset="0"/>
                <a:cs typeface="Arial"/>
              </a:rPr>
              <a:t>ëshiilltar shtetëror për çështje financiare dhe mbështetje financiare të kompanive vendase dhe të huaja</a:t>
            </a:r>
          </a:p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lang="en-US" sz="900" b="1" dirty="0">
                <a:latin typeface="StobiSerif Regular" panose="02000503060000020004" pitchFamily="50" charset="0"/>
                <a:cs typeface="Arial"/>
              </a:rPr>
              <a:t>(</a:t>
            </a:r>
            <a:r>
              <a:rPr lang="en-US" sz="900" b="1" dirty="0" err="1">
                <a:latin typeface="StobiSerif Regular" panose="02000503060000020004" pitchFamily="50" charset="0"/>
                <a:cs typeface="Arial"/>
              </a:rPr>
              <a:t>Suzana</a:t>
            </a:r>
            <a:r>
              <a:rPr lang="en-US" sz="900" b="1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US" sz="900" b="1" dirty="0" err="1">
                <a:latin typeface="StobiSerif Regular" panose="02000503060000020004" pitchFamily="50" charset="0"/>
                <a:cs typeface="Arial"/>
              </a:rPr>
              <a:t>Va</a:t>
            </a:r>
            <a:r>
              <a:rPr lang="sq-AL" sz="900" b="1" dirty="0">
                <a:latin typeface="StobiSerif Regular" panose="02000503060000020004" pitchFamily="50" charset="0"/>
                <a:cs typeface="Arial"/>
              </a:rPr>
              <a:t>silevska) </a:t>
            </a:r>
            <a:endParaRPr sz="900" b="1" dirty="0">
              <a:latin typeface="StobiSerif Regular" panose="02000503060000020004" pitchFamily="50" charset="0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6387960" y="1923743"/>
            <a:ext cx="1892340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22960" marR="5080" indent="-810895" algn="just">
              <a:lnSpc>
                <a:spcPct val="100000"/>
              </a:lnSpc>
              <a:spcBef>
                <a:spcPts val="105"/>
              </a:spcBef>
            </a:pPr>
            <a:endParaRPr sz="800" dirty="0">
              <a:latin typeface="Arial"/>
              <a:cs typeface="Arial"/>
            </a:endParaRPr>
          </a:p>
        </p:txBody>
      </p:sp>
      <p:grpSp>
        <p:nvGrpSpPr>
          <p:cNvPr id="130" name="object 130"/>
          <p:cNvGrpSpPr/>
          <p:nvPr/>
        </p:nvGrpSpPr>
        <p:grpSpPr>
          <a:xfrm>
            <a:off x="2730245" y="1965960"/>
            <a:ext cx="6348730" cy="3985260"/>
            <a:chOff x="2730245" y="1965960"/>
            <a:chExt cx="6348730" cy="3985260"/>
          </a:xfrm>
        </p:grpSpPr>
        <p:sp>
          <p:nvSpPr>
            <p:cNvPr id="131" name="object 131"/>
            <p:cNvSpPr/>
            <p:nvPr/>
          </p:nvSpPr>
          <p:spPr>
            <a:xfrm>
              <a:off x="2825495" y="2023110"/>
              <a:ext cx="1790064" cy="0"/>
            </a:xfrm>
            <a:custGeom>
              <a:avLst/>
              <a:gdLst/>
              <a:ahLst/>
              <a:cxnLst/>
              <a:rect l="l" t="t" r="r" b="b"/>
              <a:pathLst>
                <a:path w="1790064">
                  <a:moveTo>
                    <a:pt x="0" y="0"/>
                  </a:moveTo>
                  <a:lnTo>
                    <a:pt x="1789938" y="0"/>
                  </a:lnTo>
                </a:path>
              </a:pathLst>
            </a:custGeom>
            <a:ln w="38100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2730245" y="1965960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5715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7559039" y="5097780"/>
              <a:ext cx="1519427" cy="853440"/>
            </a:xfrm>
            <a:prstGeom prst="rect">
              <a:avLst/>
            </a:prstGeom>
            <a:blipFill>
              <a:blip r:embed="rId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7606284" y="5125211"/>
              <a:ext cx="1424940" cy="758951"/>
            </a:xfrm>
            <a:prstGeom prst="rect">
              <a:avLst/>
            </a:prstGeom>
            <a:blipFill>
              <a:blip r:embed="rId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7606283" y="5125211"/>
              <a:ext cx="1424940" cy="759460"/>
            </a:xfrm>
            <a:custGeom>
              <a:avLst/>
              <a:gdLst/>
              <a:ahLst/>
              <a:cxnLst/>
              <a:rect l="l" t="t" r="r" b="b"/>
              <a:pathLst>
                <a:path w="1424940" h="759460">
                  <a:moveTo>
                    <a:pt x="0" y="171678"/>
                  </a:moveTo>
                  <a:lnTo>
                    <a:pt x="6132" y="126038"/>
                  </a:lnTo>
                  <a:lnTo>
                    <a:pt x="23438" y="85027"/>
                  </a:lnTo>
                  <a:lnTo>
                    <a:pt x="50282" y="50282"/>
                  </a:lnTo>
                  <a:lnTo>
                    <a:pt x="85027" y="23438"/>
                  </a:lnTo>
                  <a:lnTo>
                    <a:pt x="126038" y="6132"/>
                  </a:lnTo>
                  <a:lnTo>
                    <a:pt x="171678" y="0"/>
                  </a:lnTo>
                  <a:lnTo>
                    <a:pt x="1253261" y="0"/>
                  </a:lnTo>
                  <a:lnTo>
                    <a:pt x="1298901" y="6132"/>
                  </a:lnTo>
                  <a:lnTo>
                    <a:pt x="1339912" y="23438"/>
                  </a:lnTo>
                  <a:lnTo>
                    <a:pt x="1374657" y="50282"/>
                  </a:lnTo>
                  <a:lnTo>
                    <a:pt x="1401501" y="85027"/>
                  </a:lnTo>
                  <a:lnTo>
                    <a:pt x="1418807" y="126038"/>
                  </a:lnTo>
                  <a:lnTo>
                    <a:pt x="1424940" y="171678"/>
                  </a:lnTo>
                  <a:lnTo>
                    <a:pt x="1424940" y="587286"/>
                  </a:lnTo>
                  <a:lnTo>
                    <a:pt x="1418807" y="632920"/>
                  </a:lnTo>
                  <a:lnTo>
                    <a:pt x="1401501" y="673927"/>
                  </a:lnTo>
                  <a:lnTo>
                    <a:pt x="1374657" y="708671"/>
                  </a:lnTo>
                  <a:lnTo>
                    <a:pt x="1339912" y="735513"/>
                  </a:lnTo>
                  <a:lnTo>
                    <a:pt x="1298901" y="752819"/>
                  </a:lnTo>
                  <a:lnTo>
                    <a:pt x="1253261" y="758952"/>
                  </a:lnTo>
                  <a:lnTo>
                    <a:pt x="171678" y="758952"/>
                  </a:lnTo>
                  <a:lnTo>
                    <a:pt x="126038" y="752819"/>
                  </a:lnTo>
                  <a:lnTo>
                    <a:pt x="85027" y="735513"/>
                  </a:lnTo>
                  <a:lnTo>
                    <a:pt x="50282" y="708671"/>
                  </a:lnTo>
                  <a:lnTo>
                    <a:pt x="23438" y="673927"/>
                  </a:lnTo>
                  <a:lnTo>
                    <a:pt x="6132" y="632920"/>
                  </a:lnTo>
                  <a:lnTo>
                    <a:pt x="0" y="587286"/>
                  </a:lnTo>
                  <a:lnTo>
                    <a:pt x="0" y="171678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6" name="object 136"/>
          <p:cNvSpPr txBox="1"/>
          <p:nvPr/>
        </p:nvSpPr>
        <p:spPr>
          <a:xfrm>
            <a:off x="7738440" y="5218416"/>
            <a:ext cx="116141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39700" algn="ctr">
              <a:lnSpc>
                <a:spcPct val="100000"/>
              </a:lnSpc>
              <a:spcBef>
                <a:spcPts val="100"/>
              </a:spcBef>
            </a:pPr>
            <a:r>
              <a:rPr lang="sq-AL" sz="1000" dirty="0">
                <a:latin typeface="StobiSerif Regular" panose="02000503060000020004" pitchFamily="50" charset="0"/>
                <a:cs typeface="Trebuchet MS"/>
              </a:rPr>
              <a:t>Departamenti për kontroll të buxhetit</a:t>
            </a:r>
            <a:endParaRPr sz="1000" dirty="0">
              <a:latin typeface="StobiSerif Regular" panose="02000503060000020004" pitchFamily="50" charset="0"/>
              <a:cs typeface="Trebuchet MS"/>
            </a:endParaRPr>
          </a:p>
        </p:txBody>
      </p:sp>
      <p:grpSp>
        <p:nvGrpSpPr>
          <p:cNvPr id="137" name="object 137"/>
          <p:cNvGrpSpPr/>
          <p:nvPr/>
        </p:nvGrpSpPr>
        <p:grpSpPr>
          <a:xfrm>
            <a:off x="4044568" y="2714612"/>
            <a:ext cx="1370330" cy="3764672"/>
            <a:chOff x="4020311" y="2750820"/>
            <a:chExt cx="1370330" cy="3487420"/>
          </a:xfrm>
        </p:grpSpPr>
        <p:sp>
          <p:nvSpPr>
            <p:cNvPr id="138" name="object 138"/>
            <p:cNvSpPr/>
            <p:nvPr/>
          </p:nvSpPr>
          <p:spPr>
            <a:xfrm>
              <a:off x="4684013" y="2769870"/>
              <a:ext cx="45720" cy="3272154"/>
            </a:xfrm>
            <a:custGeom>
              <a:avLst/>
              <a:gdLst/>
              <a:ahLst/>
              <a:cxnLst/>
              <a:rect l="l" t="t" r="r" b="b"/>
              <a:pathLst>
                <a:path w="45720" h="3272154">
                  <a:moveTo>
                    <a:pt x="0" y="0"/>
                  </a:moveTo>
                  <a:lnTo>
                    <a:pt x="45720" y="3272028"/>
                  </a:lnTo>
                </a:path>
              </a:pathLst>
            </a:custGeom>
            <a:ln w="38099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4756403" y="623316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9144">
              <a:solidFill>
                <a:srgbClr val="4A7E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4020311" y="5000244"/>
              <a:ext cx="1370076" cy="1107948"/>
            </a:xfrm>
            <a:prstGeom prst="rect">
              <a:avLst/>
            </a:prstGeom>
            <a:blipFill>
              <a:blip r:embed="rId3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4175759" y="6015393"/>
              <a:ext cx="1088136" cy="115658"/>
            </a:xfrm>
            <a:prstGeom prst="rect">
              <a:avLst/>
            </a:prstGeom>
            <a:blipFill>
              <a:blip r:embed="rId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4067555" y="5027676"/>
              <a:ext cx="1275715" cy="1013460"/>
            </a:xfrm>
            <a:custGeom>
              <a:avLst/>
              <a:gdLst/>
              <a:ahLst/>
              <a:cxnLst/>
              <a:rect l="l" t="t" r="r" b="b"/>
              <a:pathLst>
                <a:path w="1275714" h="1013460">
                  <a:moveTo>
                    <a:pt x="1106678" y="0"/>
                  </a:moveTo>
                  <a:lnTo>
                    <a:pt x="168910" y="0"/>
                  </a:lnTo>
                  <a:lnTo>
                    <a:pt x="124008" y="6033"/>
                  </a:lnTo>
                  <a:lnTo>
                    <a:pt x="83660" y="23059"/>
                  </a:lnTo>
                  <a:lnTo>
                    <a:pt x="49474" y="49469"/>
                  </a:lnTo>
                  <a:lnTo>
                    <a:pt x="23062" y="83654"/>
                  </a:lnTo>
                  <a:lnTo>
                    <a:pt x="6033" y="124004"/>
                  </a:lnTo>
                  <a:lnTo>
                    <a:pt x="0" y="168910"/>
                  </a:lnTo>
                  <a:lnTo>
                    <a:pt x="0" y="844537"/>
                  </a:lnTo>
                  <a:lnTo>
                    <a:pt x="6033" y="889443"/>
                  </a:lnTo>
                  <a:lnTo>
                    <a:pt x="23062" y="929796"/>
                  </a:lnTo>
                  <a:lnTo>
                    <a:pt x="49474" y="963983"/>
                  </a:lnTo>
                  <a:lnTo>
                    <a:pt x="83660" y="990397"/>
                  </a:lnTo>
                  <a:lnTo>
                    <a:pt x="124008" y="1007425"/>
                  </a:lnTo>
                  <a:lnTo>
                    <a:pt x="168910" y="1013460"/>
                  </a:lnTo>
                  <a:lnTo>
                    <a:pt x="1106678" y="1013460"/>
                  </a:lnTo>
                  <a:lnTo>
                    <a:pt x="1151579" y="1007425"/>
                  </a:lnTo>
                  <a:lnTo>
                    <a:pt x="1191927" y="990397"/>
                  </a:lnTo>
                  <a:lnTo>
                    <a:pt x="1226113" y="963983"/>
                  </a:lnTo>
                  <a:lnTo>
                    <a:pt x="1252525" y="929796"/>
                  </a:lnTo>
                  <a:lnTo>
                    <a:pt x="1269554" y="889443"/>
                  </a:lnTo>
                  <a:lnTo>
                    <a:pt x="1275588" y="844537"/>
                  </a:lnTo>
                  <a:lnTo>
                    <a:pt x="1275588" y="168910"/>
                  </a:lnTo>
                  <a:lnTo>
                    <a:pt x="1269554" y="124004"/>
                  </a:lnTo>
                  <a:lnTo>
                    <a:pt x="1252525" y="83654"/>
                  </a:lnTo>
                  <a:lnTo>
                    <a:pt x="1226113" y="49469"/>
                  </a:lnTo>
                  <a:lnTo>
                    <a:pt x="1191927" y="23059"/>
                  </a:lnTo>
                  <a:lnTo>
                    <a:pt x="1151579" y="6033"/>
                  </a:lnTo>
                  <a:lnTo>
                    <a:pt x="1106678" y="0"/>
                  </a:lnTo>
                  <a:close/>
                </a:path>
              </a:pathLst>
            </a:custGeom>
            <a:solidFill>
              <a:srgbClr val="EBF1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4067555" y="5027676"/>
              <a:ext cx="1275715" cy="1013460"/>
            </a:xfrm>
            <a:custGeom>
              <a:avLst/>
              <a:gdLst/>
              <a:ahLst/>
              <a:cxnLst/>
              <a:rect l="l" t="t" r="r" b="b"/>
              <a:pathLst>
                <a:path w="1275714" h="1013460">
                  <a:moveTo>
                    <a:pt x="0" y="168910"/>
                  </a:moveTo>
                  <a:lnTo>
                    <a:pt x="6033" y="124004"/>
                  </a:lnTo>
                  <a:lnTo>
                    <a:pt x="23062" y="83654"/>
                  </a:lnTo>
                  <a:lnTo>
                    <a:pt x="49474" y="49469"/>
                  </a:lnTo>
                  <a:lnTo>
                    <a:pt x="83660" y="23059"/>
                  </a:lnTo>
                  <a:lnTo>
                    <a:pt x="124008" y="6033"/>
                  </a:lnTo>
                  <a:lnTo>
                    <a:pt x="168910" y="0"/>
                  </a:lnTo>
                  <a:lnTo>
                    <a:pt x="1106678" y="0"/>
                  </a:lnTo>
                  <a:lnTo>
                    <a:pt x="1151579" y="6033"/>
                  </a:lnTo>
                  <a:lnTo>
                    <a:pt x="1191927" y="23059"/>
                  </a:lnTo>
                  <a:lnTo>
                    <a:pt x="1226113" y="49469"/>
                  </a:lnTo>
                  <a:lnTo>
                    <a:pt x="1252525" y="83654"/>
                  </a:lnTo>
                  <a:lnTo>
                    <a:pt x="1269554" y="124004"/>
                  </a:lnTo>
                  <a:lnTo>
                    <a:pt x="1275588" y="168910"/>
                  </a:lnTo>
                  <a:lnTo>
                    <a:pt x="1275588" y="844537"/>
                  </a:lnTo>
                  <a:lnTo>
                    <a:pt x="1269554" y="889443"/>
                  </a:lnTo>
                  <a:lnTo>
                    <a:pt x="1252525" y="929796"/>
                  </a:lnTo>
                  <a:lnTo>
                    <a:pt x="1226113" y="963983"/>
                  </a:lnTo>
                  <a:lnTo>
                    <a:pt x="1191927" y="990397"/>
                  </a:lnTo>
                  <a:lnTo>
                    <a:pt x="1151579" y="1007425"/>
                  </a:lnTo>
                  <a:lnTo>
                    <a:pt x="1106678" y="1013460"/>
                  </a:lnTo>
                  <a:lnTo>
                    <a:pt x="168910" y="1013460"/>
                  </a:lnTo>
                  <a:lnTo>
                    <a:pt x="124008" y="1007425"/>
                  </a:lnTo>
                  <a:lnTo>
                    <a:pt x="83660" y="990397"/>
                  </a:lnTo>
                  <a:lnTo>
                    <a:pt x="49474" y="963983"/>
                  </a:lnTo>
                  <a:lnTo>
                    <a:pt x="23062" y="929796"/>
                  </a:lnTo>
                  <a:lnTo>
                    <a:pt x="6033" y="889443"/>
                  </a:lnTo>
                  <a:lnTo>
                    <a:pt x="0" y="844537"/>
                  </a:lnTo>
                  <a:lnTo>
                    <a:pt x="0" y="168910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5" name="object 145"/>
          <p:cNvGrpSpPr/>
          <p:nvPr/>
        </p:nvGrpSpPr>
        <p:grpSpPr>
          <a:xfrm>
            <a:off x="21209" y="4203317"/>
            <a:ext cx="1294130" cy="688975"/>
            <a:chOff x="13716" y="4108703"/>
            <a:chExt cx="1294130" cy="688975"/>
          </a:xfrm>
        </p:grpSpPr>
        <p:sp>
          <p:nvSpPr>
            <p:cNvPr id="146" name="object 146"/>
            <p:cNvSpPr/>
            <p:nvPr/>
          </p:nvSpPr>
          <p:spPr>
            <a:xfrm>
              <a:off x="13716" y="4108703"/>
              <a:ext cx="1293876" cy="632459"/>
            </a:xfrm>
            <a:prstGeom prst="rect">
              <a:avLst/>
            </a:prstGeom>
            <a:blipFill>
              <a:blip r:embed="rId3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204216" y="4674069"/>
              <a:ext cx="940308" cy="123482"/>
            </a:xfrm>
            <a:prstGeom prst="rect">
              <a:avLst/>
            </a:prstGeom>
            <a:blipFill>
              <a:blip r:embed="rId3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60960" y="4149851"/>
              <a:ext cx="1199515" cy="524510"/>
            </a:xfrm>
            <a:custGeom>
              <a:avLst/>
              <a:gdLst/>
              <a:ahLst/>
              <a:cxnLst/>
              <a:rect l="l" t="t" r="r" b="b"/>
              <a:pathLst>
                <a:path w="1199515" h="524510">
                  <a:moveTo>
                    <a:pt x="1080795" y="0"/>
                  </a:moveTo>
                  <a:lnTo>
                    <a:pt x="118592" y="0"/>
                  </a:lnTo>
                  <a:lnTo>
                    <a:pt x="72432" y="9320"/>
                  </a:lnTo>
                  <a:lnTo>
                    <a:pt x="34736" y="34736"/>
                  </a:lnTo>
                  <a:lnTo>
                    <a:pt x="9320" y="72432"/>
                  </a:lnTo>
                  <a:lnTo>
                    <a:pt x="0" y="118592"/>
                  </a:lnTo>
                  <a:lnTo>
                    <a:pt x="0" y="405676"/>
                  </a:lnTo>
                  <a:lnTo>
                    <a:pt x="9320" y="451834"/>
                  </a:lnTo>
                  <a:lnTo>
                    <a:pt x="34736" y="489526"/>
                  </a:lnTo>
                  <a:lnTo>
                    <a:pt x="72432" y="514937"/>
                  </a:lnTo>
                  <a:lnTo>
                    <a:pt x="118592" y="524256"/>
                  </a:lnTo>
                  <a:lnTo>
                    <a:pt x="1080795" y="524256"/>
                  </a:lnTo>
                  <a:lnTo>
                    <a:pt x="1126955" y="514937"/>
                  </a:lnTo>
                  <a:lnTo>
                    <a:pt x="1164651" y="489526"/>
                  </a:lnTo>
                  <a:lnTo>
                    <a:pt x="1190067" y="451834"/>
                  </a:lnTo>
                  <a:lnTo>
                    <a:pt x="1199388" y="405676"/>
                  </a:lnTo>
                  <a:lnTo>
                    <a:pt x="1199388" y="118592"/>
                  </a:lnTo>
                  <a:lnTo>
                    <a:pt x="1190067" y="72432"/>
                  </a:lnTo>
                  <a:lnTo>
                    <a:pt x="1164651" y="34736"/>
                  </a:lnTo>
                  <a:lnTo>
                    <a:pt x="1126955" y="9320"/>
                  </a:lnTo>
                  <a:lnTo>
                    <a:pt x="1080795" y="0"/>
                  </a:lnTo>
                  <a:close/>
                </a:path>
              </a:pathLst>
            </a:custGeom>
            <a:solidFill>
              <a:srgbClr val="8EB4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60960" y="4149851"/>
              <a:ext cx="1199515" cy="524510"/>
            </a:xfrm>
            <a:custGeom>
              <a:avLst/>
              <a:gdLst/>
              <a:ahLst/>
              <a:cxnLst/>
              <a:rect l="l" t="t" r="r" b="b"/>
              <a:pathLst>
                <a:path w="1199515" h="524510">
                  <a:moveTo>
                    <a:pt x="0" y="118592"/>
                  </a:moveTo>
                  <a:lnTo>
                    <a:pt x="9320" y="72432"/>
                  </a:lnTo>
                  <a:lnTo>
                    <a:pt x="34736" y="34736"/>
                  </a:lnTo>
                  <a:lnTo>
                    <a:pt x="72432" y="9320"/>
                  </a:lnTo>
                  <a:lnTo>
                    <a:pt x="118592" y="0"/>
                  </a:lnTo>
                  <a:lnTo>
                    <a:pt x="1080795" y="0"/>
                  </a:lnTo>
                  <a:lnTo>
                    <a:pt x="1126955" y="9320"/>
                  </a:lnTo>
                  <a:lnTo>
                    <a:pt x="1164651" y="34736"/>
                  </a:lnTo>
                  <a:lnTo>
                    <a:pt x="1190067" y="72432"/>
                  </a:lnTo>
                  <a:lnTo>
                    <a:pt x="1199388" y="118592"/>
                  </a:lnTo>
                  <a:lnTo>
                    <a:pt x="1199388" y="405676"/>
                  </a:lnTo>
                  <a:lnTo>
                    <a:pt x="1190067" y="451834"/>
                  </a:lnTo>
                  <a:lnTo>
                    <a:pt x="1164651" y="489526"/>
                  </a:lnTo>
                  <a:lnTo>
                    <a:pt x="1126955" y="514937"/>
                  </a:lnTo>
                  <a:lnTo>
                    <a:pt x="1080795" y="524256"/>
                  </a:lnTo>
                  <a:lnTo>
                    <a:pt x="118592" y="524256"/>
                  </a:lnTo>
                  <a:lnTo>
                    <a:pt x="72432" y="514937"/>
                  </a:lnTo>
                  <a:lnTo>
                    <a:pt x="34736" y="489526"/>
                  </a:lnTo>
                  <a:lnTo>
                    <a:pt x="9320" y="451834"/>
                  </a:lnTo>
                  <a:lnTo>
                    <a:pt x="0" y="405676"/>
                  </a:lnTo>
                  <a:lnTo>
                    <a:pt x="0" y="118592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0" name="object 150"/>
          <p:cNvSpPr txBox="1"/>
          <p:nvPr/>
        </p:nvSpPr>
        <p:spPr>
          <a:xfrm>
            <a:off x="260065" y="4225738"/>
            <a:ext cx="892422" cy="475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sq-AL" sz="1000" dirty="0">
                <a:latin typeface="StobiSerif Regular" panose="02000503060000020004" pitchFamily="50" charset="0"/>
                <a:cs typeface="Trebuchet MS"/>
              </a:rPr>
              <a:t>Departamenti për çështje të përgjithshme</a:t>
            </a:r>
            <a:endParaRPr sz="1000" dirty="0">
              <a:latin typeface="StobiSerif Regular" panose="02000503060000020004" pitchFamily="50" charset="0"/>
              <a:cs typeface="Trebuchet MS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3931461" y="2884169"/>
            <a:ext cx="1259283" cy="1316463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3" name="object 163"/>
          <p:cNvGrpSpPr/>
          <p:nvPr/>
        </p:nvGrpSpPr>
        <p:grpSpPr>
          <a:xfrm>
            <a:off x="4076547" y="4172799"/>
            <a:ext cx="1237193" cy="900760"/>
            <a:chOff x="4130040" y="4091940"/>
            <a:chExt cx="1127760" cy="673607"/>
          </a:xfrm>
        </p:grpSpPr>
        <p:sp>
          <p:nvSpPr>
            <p:cNvPr id="164" name="object 164"/>
            <p:cNvSpPr/>
            <p:nvPr/>
          </p:nvSpPr>
          <p:spPr>
            <a:xfrm>
              <a:off x="4130040" y="4091940"/>
              <a:ext cx="1127760" cy="673607"/>
            </a:xfrm>
            <a:prstGeom prst="rect">
              <a:avLst/>
            </a:prstGeom>
            <a:blipFill>
              <a:blip r:embed="rId4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4177284" y="4119372"/>
              <a:ext cx="1033780" cy="579120"/>
            </a:xfrm>
            <a:custGeom>
              <a:avLst/>
              <a:gdLst/>
              <a:ahLst/>
              <a:cxnLst/>
              <a:rect l="l" t="t" r="r" b="b"/>
              <a:pathLst>
                <a:path w="1033779" h="579120">
                  <a:moveTo>
                    <a:pt x="902271" y="0"/>
                  </a:moveTo>
                  <a:lnTo>
                    <a:pt x="131000" y="0"/>
                  </a:lnTo>
                  <a:lnTo>
                    <a:pt x="80008" y="10294"/>
                  </a:lnTo>
                  <a:lnTo>
                    <a:pt x="38368" y="38368"/>
                  </a:lnTo>
                  <a:lnTo>
                    <a:pt x="10294" y="80008"/>
                  </a:lnTo>
                  <a:lnTo>
                    <a:pt x="0" y="131000"/>
                  </a:lnTo>
                  <a:lnTo>
                    <a:pt x="0" y="448132"/>
                  </a:lnTo>
                  <a:lnTo>
                    <a:pt x="10294" y="499117"/>
                  </a:lnTo>
                  <a:lnTo>
                    <a:pt x="38368" y="540753"/>
                  </a:lnTo>
                  <a:lnTo>
                    <a:pt x="80008" y="568825"/>
                  </a:lnTo>
                  <a:lnTo>
                    <a:pt x="131000" y="579119"/>
                  </a:lnTo>
                  <a:lnTo>
                    <a:pt x="902271" y="579119"/>
                  </a:lnTo>
                  <a:lnTo>
                    <a:pt x="953263" y="568825"/>
                  </a:lnTo>
                  <a:lnTo>
                    <a:pt x="994903" y="540753"/>
                  </a:lnTo>
                  <a:lnTo>
                    <a:pt x="1022977" y="499117"/>
                  </a:lnTo>
                  <a:lnTo>
                    <a:pt x="1033272" y="448132"/>
                  </a:lnTo>
                  <a:lnTo>
                    <a:pt x="1033272" y="131000"/>
                  </a:lnTo>
                  <a:lnTo>
                    <a:pt x="1022977" y="80008"/>
                  </a:lnTo>
                  <a:lnTo>
                    <a:pt x="994903" y="38368"/>
                  </a:lnTo>
                  <a:lnTo>
                    <a:pt x="953263" y="10294"/>
                  </a:lnTo>
                  <a:lnTo>
                    <a:pt x="902271" y="0"/>
                  </a:lnTo>
                  <a:close/>
                </a:path>
              </a:pathLst>
            </a:custGeom>
            <a:solidFill>
              <a:srgbClr val="C3D6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4177284" y="4119372"/>
              <a:ext cx="1033780" cy="579120"/>
            </a:xfrm>
            <a:custGeom>
              <a:avLst/>
              <a:gdLst/>
              <a:ahLst/>
              <a:cxnLst/>
              <a:rect l="l" t="t" r="r" b="b"/>
              <a:pathLst>
                <a:path w="1033779" h="579120">
                  <a:moveTo>
                    <a:pt x="0" y="131000"/>
                  </a:moveTo>
                  <a:lnTo>
                    <a:pt x="10294" y="80008"/>
                  </a:lnTo>
                  <a:lnTo>
                    <a:pt x="38368" y="38368"/>
                  </a:lnTo>
                  <a:lnTo>
                    <a:pt x="80008" y="10294"/>
                  </a:lnTo>
                  <a:lnTo>
                    <a:pt x="131000" y="0"/>
                  </a:lnTo>
                  <a:lnTo>
                    <a:pt x="902271" y="0"/>
                  </a:lnTo>
                  <a:lnTo>
                    <a:pt x="953263" y="10294"/>
                  </a:lnTo>
                  <a:lnTo>
                    <a:pt x="994903" y="38368"/>
                  </a:lnTo>
                  <a:lnTo>
                    <a:pt x="1022977" y="80008"/>
                  </a:lnTo>
                  <a:lnTo>
                    <a:pt x="1033272" y="131000"/>
                  </a:lnTo>
                  <a:lnTo>
                    <a:pt x="1033272" y="448132"/>
                  </a:lnTo>
                  <a:lnTo>
                    <a:pt x="1022977" y="499117"/>
                  </a:lnTo>
                  <a:lnTo>
                    <a:pt x="994903" y="540753"/>
                  </a:lnTo>
                  <a:lnTo>
                    <a:pt x="953263" y="568825"/>
                  </a:lnTo>
                  <a:lnTo>
                    <a:pt x="902271" y="579119"/>
                  </a:lnTo>
                  <a:lnTo>
                    <a:pt x="131000" y="579119"/>
                  </a:lnTo>
                  <a:lnTo>
                    <a:pt x="80008" y="568825"/>
                  </a:lnTo>
                  <a:lnTo>
                    <a:pt x="38368" y="540753"/>
                  </a:lnTo>
                  <a:lnTo>
                    <a:pt x="10294" y="499117"/>
                  </a:lnTo>
                  <a:lnTo>
                    <a:pt x="0" y="448132"/>
                  </a:lnTo>
                  <a:lnTo>
                    <a:pt x="0" y="131000"/>
                  </a:lnTo>
                  <a:close/>
                </a:path>
              </a:pathLst>
            </a:custGeom>
            <a:ln w="9143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1" name="object 171"/>
          <p:cNvGrpSpPr/>
          <p:nvPr/>
        </p:nvGrpSpPr>
        <p:grpSpPr>
          <a:xfrm>
            <a:off x="7591043" y="6045708"/>
            <a:ext cx="1519555" cy="713740"/>
            <a:chOff x="7591043" y="6045708"/>
            <a:chExt cx="1519555" cy="713740"/>
          </a:xfrm>
        </p:grpSpPr>
        <p:sp>
          <p:nvSpPr>
            <p:cNvPr id="172" name="object 172"/>
            <p:cNvSpPr/>
            <p:nvPr/>
          </p:nvSpPr>
          <p:spPr>
            <a:xfrm>
              <a:off x="7591043" y="6059424"/>
              <a:ext cx="1519427" cy="643128"/>
            </a:xfrm>
            <a:prstGeom prst="rect">
              <a:avLst/>
            </a:prstGeom>
            <a:blipFill>
              <a:blip r:embed="rId4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7714487" y="6045708"/>
              <a:ext cx="1304543" cy="70294"/>
            </a:xfrm>
            <a:prstGeom prst="rect">
              <a:avLst/>
            </a:prstGeom>
            <a:blipFill>
              <a:blip r:embed="rId4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7714487" y="6606349"/>
              <a:ext cx="1304543" cy="152590"/>
            </a:xfrm>
            <a:prstGeom prst="rect">
              <a:avLst/>
            </a:prstGeom>
            <a:blipFill>
              <a:blip r:embed="rId4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7638287" y="6086856"/>
              <a:ext cx="1424939" cy="548640"/>
            </a:xfrm>
            <a:prstGeom prst="rect">
              <a:avLst/>
            </a:prstGeom>
            <a:blipFill>
              <a:blip r:embed="rId4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7638287" y="6086854"/>
              <a:ext cx="1424940" cy="548640"/>
            </a:xfrm>
            <a:custGeom>
              <a:avLst/>
              <a:gdLst/>
              <a:ahLst/>
              <a:cxnLst/>
              <a:rect l="l" t="t" r="r" b="b"/>
              <a:pathLst>
                <a:path w="1424940" h="548640">
                  <a:moveTo>
                    <a:pt x="0" y="124104"/>
                  </a:moveTo>
                  <a:lnTo>
                    <a:pt x="9752" y="75796"/>
                  </a:lnTo>
                  <a:lnTo>
                    <a:pt x="36348" y="36348"/>
                  </a:lnTo>
                  <a:lnTo>
                    <a:pt x="75796" y="9752"/>
                  </a:lnTo>
                  <a:lnTo>
                    <a:pt x="124104" y="0"/>
                  </a:lnTo>
                  <a:lnTo>
                    <a:pt x="1300835" y="0"/>
                  </a:lnTo>
                  <a:lnTo>
                    <a:pt x="1349143" y="9752"/>
                  </a:lnTo>
                  <a:lnTo>
                    <a:pt x="1388591" y="36348"/>
                  </a:lnTo>
                  <a:lnTo>
                    <a:pt x="1415187" y="75796"/>
                  </a:lnTo>
                  <a:lnTo>
                    <a:pt x="1424940" y="124104"/>
                  </a:lnTo>
                  <a:lnTo>
                    <a:pt x="1424940" y="424535"/>
                  </a:lnTo>
                  <a:lnTo>
                    <a:pt x="1415187" y="472843"/>
                  </a:lnTo>
                  <a:lnTo>
                    <a:pt x="1388591" y="512291"/>
                  </a:lnTo>
                  <a:lnTo>
                    <a:pt x="1349143" y="538887"/>
                  </a:lnTo>
                  <a:lnTo>
                    <a:pt x="1300835" y="548640"/>
                  </a:lnTo>
                  <a:lnTo>
                    <a:pt x="124104" y="548640"/>
                  </a:lnTo>
                  <a:lnTo>
                    <a:pt x="75796" y="538887"/>
                  </a:lnTo>
                  <a:lnTo>
                    <a:pt x="36348" y="512291"/>
                  </a:lnTo>
                  <a:lnTo>
                    <a:pt x="9752" y="472843"/>
                  </a:lnTo>
                  <a:lnTo>
                    <a:pt x="0" y="424535"/>
                  </a:lnTo>
                  <a:lnTo>
                    <a:pt x="0" y="124104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7" name="object 177"/>
          <p:cNvSpPr txBox="1"/>
          <p:nvPr/>
        </p:nvSpPr>
        <p:spPr>
          <a:xfrm>
            <a:off x="7828210" y="6088156"/>
            <a:ext cx="1045844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  <a:spcBef>
                <a:spcPts val="100"/>
              </a:spcBef>
            </a:pPr>
            <a:r>
              <a:rPr lang="sq-AL" sz="1000" dirty="0">
                <a:latin typeface="StobiSerif Regular" panose="02000503060000020004" pitchFamily="50" charset="0"/>
                <a:cs typeface="Trebuchet MS"/>
              </a:rPr>
              <a:t>Departamenti i kontabilitetit dhe pagesave </a:t>
            </a:r>
            <a:endParaRPr sz="1000" dirty="0">
              <a:latin typeface="StobiSerif Regular" panose="02000503060000020004" pitchFamily="50" charset="0"/>
              <a:cs typeface="Trebuchet MS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183909" y="3070110"/>
            <a:ext cx="1042035" cy="9355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lang="sq-AL" sz="1000" b="1" dirty="0">
                <a:latin typeface="StobiSerif Regular" panose="02000503060000020004" pitchFamily="50" charset="0"/>
                <a:cs typeface="Arial"/>
              </a:rPr>
              <a:t>Sektori për çështje juridike, çështje të përgjithshme dhe furnizime publike</a:t>
            </a:r>
            <a:endParaRPr sz="1000" b="1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179" name="object 179"/>
          <p:cNvGrpSpPr/>
          <p:nvPr/>
        </p:nvGrpSpPr>
        <p:grpSpPr>
          <a:xfrm>
            <a:off x="68580" y="6163055"/>
            <a:ext cx="1294130" cy="687705"/>
            <a:chOff x="68580" y="6163055"/>
            <a:chExt cx="1294130" cy="687705"/>
          </a:xfrm>
        </p:grpSpPr>
        <p:sp>
          <p:nvSpPr>
            <p:cNvPr id="180" name="object 180"/>
            <p:cNvSpPr/>
            <p:nvPr/>
          </p:nvSpPr>
          <p:spPr>
            <a:xfrm>
              <a:off x="68580" y="6163055"/>
              <a:ext cx="1293876" cy="632459"/>
            </a:xfrm>
            <a:prstGeom prst="rect">
              <a:avLst/>
            </a:prstGeom>
            <a:blipFill>
              <a:blip r:embed="rId4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259080" y="6728434"/>
              <a:ext cx="940307" cy="121945"/>
            </a:xfrm>
            <a:prstGeom prst="rect">
              <a:avLst/>
            </a:prstGeom>
            <a:blipFill>
              <a:blip r:embed="rId4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115824" y="6204197"/>
              <a:ext cx="1199515" cy="524510"/>
            </a:xfrm>
            <a:custGeom>
              <a:avLst/>
              <a:gdLst/>
              <a:ahLst/>
              <a:cxnLst/>
              <a:rect l="l" t="t" r="r" b="b"/>
              <a:pathLst>
                <a:path w="1199515" h="524509">
                  <a:moveTo>
                    <a:pt x="1080795" y="0"/>
                  </a:moveTo>
                  <a:lnTo>
                    <a:pt x="118592" y="0"/>
                  </a:lnTo>
                  <a:lnTo>
                    <a:pt x="72432" y="9320"/>
                  </a:lnTo>
                  <a:lnTo>
                    <a:pt x="34736" y="34736"/>
                  </a:lnTo>
                  <a:lnTo>
                    <a:pt x="9320" y="72432"/>
                  </a:lnTo>
                  <a:lnTo>
                    <a:pt x="0" y="118592"/>
                  </a:lnTo>
                  <a:lnTo>
                    <a:pt x="0" y="405676"/>
                  </a:lnTo>
                  <a:lnTo>
                    <a:pt x="9320" y="451834"/>
                  </a:lnTo>
                  <a:lnTo>
                    <a:pt x="34736" y="489526"/>
                  </a:lnTo>
                  <a:lnTo>
                    <a:pt x="72432" y="514937"/>
                  </a:lnTo>
                  <a:lnTo>
                    <a:pt x="118592" y="524256"/>
                  </a:lnTo>
                  <a:lnTo>
                    <a:pt x="1080795" y="524256"/>
                  </a:lnTo>
                  <a:lnTo>
                    <a:pt x="1126955" y="514937"/>
                  </a:lnTo>
                  <a:lnTo>
                    <a:pt x="1164651" y="489526"/>
                  </a:lnTo>
                  <a:lnTo>
                    <a:pt x="1190067" y="451834"/>
                  </a:lnTo>
                  <a:lnTo>
                    <a:pt x="1199388" y="405676"/>
                  </a:lnTo>
                  <a:lnTo>
                    <a:pt x="1199388" y="118592"/>
                  </a:lnTo>
                  <a:lnTo>
                    <a:pt x="1190067" y="72432"/>
                  </a:lnTo>
                  <a:lnTo>
                    <a:pt x="1164651" y="34736"/>
                  </a:lnTo>
                  <a:lnTo>
                    <a:pt x="1126955" y="9320"/>
                  </a:lnTo>
                  <a:lnTo>
                    <a:pt x="1080795" y="0"/>
                  </a:lnTo>
                  <a:close/>
                </a:path>
              </a:pathLst>
            </a:custGeom>
            <a:solidFill>
              <a:srgbClr val="DCE6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115824" y="6204197"/>
              <a:ext cx="1199515" cy="524510"/>
            </a:xfrm>
            <a:custGeom>
              <a:avLst/>
              <a:gdLst/>
              <a:ahLst/>
              <a:cxnLst/>
              <a:rect l="l" t="t" r="r" b="b"/>
              <a:pathLst>
                <a:path w="1199515" h="524509">
                  <a:moveTo>
                    <a:pt x="0" y="118592"/>
                  </a:moveTo>
                  <a:lnTo>
                    <a:pt x="9320" y="72432"/>
                  </a:lnTo>
                  <a:lnTo>
                    <a:pt x="34736" y="34736"/>
                  </a:lnTo>
                  <a:lnTo>
                    <a:pt x="72432" y="9320"/>
                  </a:lnTo>
                  <a:lnTo>
                    <a:pt x="118592" y="0"/>
                  </a:lnTo>
                  <a:lnTo>
                    <a:pt x="1080795" y="0"/>
                  </a:lnTo>
                  <a:lnTo>
                    <a:pt x="1126955" y="9320"/>
                  </a:lnTo>
                  <a:lnTo>
                    <a:pt x="1164651" y="34736"/>
                  </a:lnTo>
                  <a:lnTo>
                    <a:pt x="1190067" y="72432"/>
                  </a:lnTo>
                  <a:lnTo>
                    <a:pt x="1199388" y="118592"/>
                  </a:lnTo>
                  <a:lnTo>
                    <a:pt x="1199388" y="405676"/>
                  </a:lnTo>
                  <a:lnTo>
                    <a:pt x="1190067" y="451834"/>
                  </a:lnTo>
                  <a:lnTo>
                    <a:pt x="1164651" y="489526"/>
                  </a:lnTo>
                  <a:lnTo>
                    <a:pt x="1126955" y="514937"/>
                  </a:lnTo>
                  <a:lnTo>
                    <a:pt x="1080795" y="524256"/>
                  </a:lnTo>
                  <a:lnTo>
                    <a:pt x="118592" y="524256"/>
                  </a:lnTo>
                  <a:lnTo>
                    <a:pt x="72432" y="514937"/>
                  </a:lnTo>
                  <a:lnTo>
                    <a:pt x="34736" y="489526"/>
                  </a:lnTo>
                  <a:lnTo>
                    <a:pt x="9320" y="451834"/>
                  </a:lnTo>
                  <a:lnTo>
                    <a:pt x="0" y="405676"/>
                  </a:lnTo>
                  <a:lnTo>
                    <a:pt x="0" y="118592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4" name="object 184"/>
          <p:cNvSpPr txBox="1"/>
          <p:nvPr/>
        </p:nvSpPr>
        <p:spPr>
          <a:xfrm>
            <a:off x="259080" y="6204224"/>
            <a:ext cx="999292" cy="475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4139" marR="5080" indent="-92075" algn="ctr">
              <a:lnSpc>
                <a:spcPct val="100000"/>
              </a:lnSpc>
              <a:spcBef>
                <a:spcPts val="105"/>
              </a:spcBef>
            </a:pPr>
            <a:r>
              <a:rPr lang="sq-AL" sz="1000" spc="-20" dirty="0">
                <a:latin typeface="StobiSerif Regular" panose="02000503060000020004" pitchFamily="50" charset="0"/>
                <a:cs typeface="Trebuchet MS"/>
              </a:rPr>
              <a:t>Departamenti për furnizime publike</a:t>
            </a:r>
            <a:endParaRPr sz="1000" dirty="0">
              <a:latin typeface="StobiSerif Regular" panose="02000503060000020004" pitchFamily="50" charset="0"/>
              <a:cs typeface="Trebuchet MS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3931461" y="103906"/>
            <a:ext cx="14401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accent3">
                    <a:lumMod val="20000"/>
                    <a:lumOff val="80000"/>
                  </a:schemeClr>
                </a:solidFill>
                <a:latin typeface="Trebuchet MS" panose="020B0603020202020204" pitchFamily="34" charset="0"/>
              </a:rPr>
              <a:t>     </a:t>
            </a:r>
            <a:r>
              <a:rPr lang="en-GB" sz="1200" b="1" dirty="0" err="1">
                <a:solidFill>
                  <a:schemeClr val="bg1">
                    <a:lumMod val="95000"/>
                  </a:schemeClr>
                </a:solidFill>
                <a:latin typeface="Trebuchet MS" panose="020B0603020202020204" pitchFamily="34" charset="0"/>
              </a:rPr>
              <a:t>Drejtori</a:t>
            </a:r>
            <a:r>
              <a:rPr lang="en-GB" sz="1200" b="1" dirty="0">
                <a:solidFill>
                  <a:schemeClr val="bg1">
                    <a:lumMod val="95000"/>
                  </a:schemeClr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en-GB" sz="1200" b="1" dirty="0" err="1">
                <a:solidFill>
                  <a:schemeClr val="bg1">
                    <a:lumMod val="95000"/>
                  </a:schemeClr>
                </a:solidFill>
                <a:latin typeface="Trebuchet MS" panose="020B0603020202020204" pitchFamily="34" charset="0"/>
              </a:rPr>
              <a:t>Gazmend</a:t>
            </a:r>
            <a:r>
              <a:rPr lang="en-GB" sz="1200" b="1" dirty="0">
                <a:solidFill>
                  <a:schemeClr val="bg1">
                    <a:lumMod val="9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en-GB" sz="1200" b="1" dirty="0" err="1">
                <a:solidFill>
                  <a:schemeClr val="bg1">
                    <a:lumMod val="95000"/>
                  </a:schemeClr>
                </a:solidFill>
                <a:latin typeface="Trebuchet MS" panose="020B0603020202020204" pitchFamily="34" charset="0"/>
              </a:rPr>
              <a:t>Abdija</a:t>
            </a:r>
            <a:endParaRPr lang="mk-MK" sz="1200" b="1" dirty="0">
              <a:solidFill>
                <a:schemeClr val="bg1">
                  <a:lumMod val="9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4057040" y="804678"/>
            <a:ext cx="1392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Trebuchet MS" panose="020B0603020202020204" pitchFamily="34" charset="0"/>
              </a:rPr>
              <a:t> </a:t>
            </a:r>
            <a:r>
              <a:rPr lang="en-GB" sz="1200" dirty="0" err="1">
                <a:latin typeface="Trebuchet MS" panose="020B0603020202020204" pitchFamily="34" charset="0"/>
              </a:rPr>
              <a:t>Zv</a:t>
            </a:r>
            <a:r>
              <a:rPr lang="en-GB" sz="1200" dirty="0">
                <a:latin typeface="Trebuchet MS" panose="020B0603020202020204" pitchFamily="34" charset="0"/>
              </a:rPr>
              <a:t>. </a:t>
            </a:r>
            <a:r>
              <a:rPr lang="en-GB" sz="1200" dirty="0" err="1">
                <a:latin typeface="Trebuchet MS" panose="020B0603020202020204" pitchFamily="34" charset="0"/>
              </a:rPr>
              <a:t>Drejtori</a:t>
            </a:r>
            <a:endParaRPr lang="en-GB" sz="1200" dirty="0">
              <a:latin typeface="Trebuchet MS" panose="020B0603020202020204" pitchFamily="34" charset="0"/>
            </a:endParaRPr>
          </a:p>
          <a:p>
            <a:r>
              <a:rPr lang="en-GB" sz="1200" dirty="0">
                <a:latin typeface="Trebuchet MS" panose="020B0603020202020204" pitchFamily="34" charset="0"/>
              </a:rPr>
              <a:t>Sami </a:t>
            </a:r>
            <a:r>
              <a:rPr lang="en-GB" sz="1200" dirty="0" err="1">
                <a:latin typeface="Trebuchet MS" panose="020B0603020202020204" pitchFamily="34" charset="0"/>
              </a:rPr>
              <a:t>Rushidi</a:t>
            </a:r>
            <a:endParaRPr lang="mk-MK" sz="1200" dirty="0">
              <a:latin typeface="Trebuchet MS" panose="020B0603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87067" y="3111513"/>
            <a:ext cx="9403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000" b="1" dirty="0">
                <a:latin typeface="StobiSerif Regular" panose="02000503060000020004" pitchFamily="50" charset="0"/>
              </a:rPr>
              <a:t>Sektori  për marketing dhe mardhënie me publikun</a:t>
            </a:r>
            <a:endParaRPr lang="mk-MK" sz="1000" b="1" dirty="0">
              <a:latin typeface="StobiSerif Regular" panose="02000503060000020004" pitchFamily="50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25495" y="3005943"/>
            <a:ext cx="10271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000" b="1" dirty="0">
                <a:latin typeface="StobiSerif Regular" panose="02000503060000020004" pitchFamily="50" charset="0"/>
              </a:rPr>
              <a:t>Sektori për mbështetje dhe </a:t>
            </a:r>
            <a:r>
              <a:rPr lang="en-US" sz="1000" b="1" dirty="0" err="1">
                <a:latin typeface="StobiSerif Regular" panose="02000503060000020004" pitchFamily="50" charset="0"/>
              </a:rPr>
              <a:t>avancim</a:t>
            </a:r>
            <a:r>
              <a:rPr lang="en-US" sz="1000" b="1" dirty="0">
                <a:latin typeface="StobiSerif Regular" panose="02000503060000020004" pitchFamily="50" charset="0"/>
              </a:rPr>
              <a:t> t</a:t>
            </a:r>
            <a:r>
              <a:rPr lang="sq-AL" sz="1000" b="1" dirty="0">
                <a:latin typeface="StobiSerif Regular" panose="02000503060000020004" pitchFamily="50" charset="0"/>
              </a:rPr>
              <a:t>ë aktiviteteve  eksportuese</a:t>
            </a:r>
            <a:endParaRPr lang="mk-MK" sz="1000" b="1" dirty="0">
              <a:latin typeface="StobiSerif Regular" panose="02000503060000020004" pitchFamily="50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28438" y="3032465"/>
            <a:ext cx="12995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000" b="1" dirty="0">
                <a:latin typeface="StobiSerif Regular" panose="02000503060000020004" pitchFamily="50" charset="0"/>
              </a:rPr>
              <a:t>Sektori i shërbimeve për investitorët dhe mbështetje pas investimeve për investitorët</a:t>
            </a:r>
            <a:endParaRPr lang="mk-MK" sz="1000" b="1" dirty="0">
              <a:latin typeface="StobiSerif Regular" panose="02000503060000020004" pitchFamily="50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25054" y="3066142"/>
            <a:ext cx="188909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000" b="1" dirty="0">
                <a:latin typeface="StobiSerif Regular" panose="02000503060000020004" pitchFamily="50" charset="0"/>
              </a:rPr>
              <a:t>Sektori për mbështetje financiare të investimeve ( ndihma shtetërore) dhe kontrolli mbi ekzekutimin e kontratave</a:t>
            </a:r>
            <a:endParaRPr lang="mk-MK" sz="1000" b="1" dirty="0">
              <a:latin typeface="StobiSerif Regular" panose="02000503060000020004" pitchFamily="5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38287" y="3220030"/>
            <a:ext cx="12357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000" b="1" dirty="0">
                <a:latin typeface="StobiSerif Regular" panose="02000503060000020004" pitchFamily="50" charset="0"/>
              </a:rPr>
              <a:t>Sektori për çështje financiare</a:t>
            </a:r>
            <a:endParaRPr lang="mk-MK" sz="1000" b="1" dirty="0">
              <a:latin typeface="StobiSerif Regular" panose="02000503060000020004" pitchFamily="50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95016" y="4346369"/>
            <a:ext cx="1158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1000" dirty="0">
                <a:latin typeface="StobiSerif Regular" panose="02000503060000020004" pitchFamily="50" charset="0"/>
              </a:rPr>
              <a:t>Departamenti për zhvillim, planifikim dhe kërkim</a:t>
            </a:r>
            <a:endParaRPr lang="mk-MK" sz="1000" dirty="0">
              <a:latin typeface="StobiSerif Regular" panose="02000503060000020004" pitchFamily="50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95767" y="4224977"/>
            <a:ext cx="10707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000" dirty="0">
                <a:latin typeface="StobiSerif Regular" panose="02000503060000020004" pitchFamily="50" charset="0"/>
              </a:rPr>
              <a:t>Departamenti për shërbim ndaj investitorëve</a:t>
            </a:r>
            <a:endParaRPr lang="mk-MK" sz="1000" dirty="0">
              <a:latin typeface="StobiSerif Regular" panose="02000503060000020004" pitchFamily="50" charset="0"/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5545153" y="4140102"/>
            <a:ext cx="16320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000" dirty="0">
                <a:latin typeface="StobiSerif Regular" panose="02000503060000020004" pitchFamily="50" charset="0"/>
              </a:rPr>
              <a:t>Departamenti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për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zbatimin</a:t>
            </a:r>
            <a:r>
              <a:rPr lang="en-GB" sz="1000" dirty="0">
                <a:latin typeface="StobiSerif Regular" panose="02000503060000020004" pitchFamily="50" charset="0"/>
              </a:rPr>
              <a:t> e </a:t>
            </a:r>
            <a:r>
              <a:rPr lang="en-GB" sz="1000" dirty="0" err="1">
                <a:latin typeface="StobiSerif Regular" panose="02000503060000020004" pitchFamily="50" charset="0"/>
              </a:rPr>
              <a:t>procedurës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për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lidhjen</a:t>
            </a:r>
            <a:r>
              <a:rPr lang="en-GB" sz="1000" dirty="0">
                <a:latin typeface="StobiSerif Regular" panose="02000503060000020004" pitchFamily="50" charset="0"/>
              </a:rPr>
              <a:t> e </a:t>
            </a:r>
            <a:r>
              <a:rPr lang="en-GB" sz="1000" dirty="0" err="1">
                <a:latin typeface="StobiSerif Regular" panose="02000503060000020004" pitchFamily="50" charset="0"/>
              </a:rPr>
              <a:t>një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marrëveshje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për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dhënien</a:t>
            </a:r>
            <a:r>
              <a:rPr lang="en-GB" sz="1000" dirty="0">
                <a:latin typeface="StobiSerif Regular" panose="02000503060000020004" pitchFamily="50" charset="0"/>
              </a:rPr>
              <a:t> e </a:t>
            </a:r>
            <a:r>
              <a:rPr lang="en-GB" sz="1000" dirty="0" err="1">
                <a:latin typeface="StobiSerif Regular" panose="02000503060000020004" pitchFamily="50" charset="0"/>
              </a:rPr>
              <a:t>mbështetjes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financiare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për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investime</a:t>
            </a:r>
            <a:r>
              <a:rPr lang="en-GB" sz="1000" dirty="0">
                <a:latin typeface="StobiSerif Regular" panose="02000503060000020004" pitchFamily="50" charset="0"/>
              </a:rPr>
              <a:t> (</a:t>
            </a:r>
            <a:r>
              <a:rPr lang="en-GB" sz="1000" dirty="0" err="1">
                <a:latin typeface="StobiSerif Regular" panose="02000503060000020004" pitchFamily="50" charset="0"/>
              </a:rPr>
              <a:t>ndihma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shtetërore</a:t>
            </a:r>
            <a:r>
              <a:rPr lang="en-GB" sz="1000" dirty="0">
                <a:latin typeface="StobiSerif Regular" panose="02000503060000020004" pitchFamily="50" charset="0"/>
              </a:rPr>
              <a:t>)</a:t>
            </a:r>
            <a:endParaRPr lang="mk-MK" sz="1000" dirty="0">
              <a:latin typeface="StobiSerif Regular" panose="02000503060000020004" pitchFamily="50" charset="0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4200016" y="5178551"/>
            <a:ext cx="1088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err="1">
                <a:latin typeface="StobiSerif Regular" panose="02000503060000020004" pitchFamily="50" charset="0"/>
              </a:rPr>
              <a:t>Departamenti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i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mbështetjes</a:t>
            </a:r>
            <a:r>
              <a:rPr lang="en-GB" sz="1000" dirty="0">
                <a:latin typeface="StobiSerif Regular" panose="02000503060000020004" pitchFamily="50" charset="0"/>
              </a:rPr>
              <a:t> pas </a:t>
            </a:r>
            <a:r>
              <a:rPr lang="en-GB" sz="1000" dirty="0" err="1">
                <a:latin typeface="StobiSerif Regular" panose="02000503060000020004" pitchFamily="50" charset="0"/>
              </a:rPr>
              <a:t>investimit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për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funksionimin</a:t>
            </a:r>
            <a:r>
              <a:rPr lang="en-GB" sz="1000" dirty="0">
                <a:latin typeface="StobiSerif Regular" panose="02000503060000020004" pitchFamily="50" charset="0"/>
              </a:rPr>
              <a:t> e </a:t>
            </a:r>
            <a:r>
              <a:rPr lang="en-GB" sz="1000" dirty="0" err="1">
                <a:latin typeface="StobiSerif Regular" panose="02000503060000020004" pitchFamily="50" charset="0"/>
              </a:rPr>
              <a:t>investitorëve</a:t>
            </a:r>
            <a:endParaRPr lang="mk-MK" sz="1000" dirty="0">
              <a:latin typeface="StobiSerif Regular" panose="02000503060000020004" pitchFamily="50" charset="0"/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5595009" y="5514573"/>
            <a:ext cx="15894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err="1">
                <a:latin typeface="StobiSerif Regular" panose="02000503060000020004" pitchFamily="50" charset="0"/>
              </a:rPr>
              <a:t>Departamenti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për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kontrollin</a:t>
            </a:r>
            <a:r>
              <a:rPr lang="en-GB" sz="1000" dirty="0">
                <a:latin typeface="StobiSerif Regular" panose="02000503060000020004" pitchFamily="50" charset="0"/>
              </a:rPr>
              <a:t> e </a:t>
            </a:r>
            <a:r>
              <a:rPr lang="en-GB" sz="1000" dirty="0" err="1">
                <a:latin typeface="StobiSerif Regular" panose="02000503060000020004" pitchFamily="50" charset="0"/>
              </a:rPr>
              <a:t>ekzekutimit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të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kontratave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për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dhënie</a:t>
            </a:r>
            <a:endParaRPr lang="en-GB" sz="1000" dirty="0">
              <a:latin typeface="StobiSerif Regular" panose="02000503060000020004" pitchFamily="50" charset="0"/>
            </a:endParaRPr>
          </a:p>
          <a:p>
            <a:pPr algn="ctr"/>
            <a:r>
              <a:rPr lang="sq-AL" sz="1000" dirty="0">
                <a:latin typeface="StobiSerif Regular" panose="02000503060000020004" pitchFamily="50" charset="0"/>
              </a:rPr>
              <a:t>të </a:t>
            </a:r>
            <a:r>
              <a:rPr lang="en-GB" sz="1000" dirty="0" err="1">
                <a:latin typeface="StobiSerif Regular" panose="02000503060000020004" pitchFamily="50" charset="0"/>
              </a:rPr>
              <a:t>mbështetj</a:t>
            </a:r>
            <a:r>
              <a:rPr lang="sq-AL" sz="1000" dirty="0">
                <a:latin typeface="StobiSerif Regular" panose="02000503060000020004" pitchFamily="50" charset="0"/>
              </a:rPr>
              <a:t>es </a:t>
            </a:r>
            <a:r>
              <a:rPr lang="en-GB" sz="1000" dirty="0" err="1">
                <a:latin typeface="StobiSerif Regular" panose="02000503060000020004" pitchFamily="50" charset="0"/>
              </a:rPr>
              <a:t>financiare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sq-AL" sz="1000" dirty="0">
                <a:latin typeface="StobiSerif Regular" panose="02000503060000020004" pitchFamily="50" charset="0"/>
              </a:rPr>
              <a:t>të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investimeve</a:t>
            </a:r>
            <a:r>
              <a:rPr lang="en-GB" sz="1000" dirty="0">
                <a:latin typeface="StobiSerif Regular" panose="02000503060000020004" pitchFamily="50" charset="0"/>
              </a:rPr>
              <a:t> (p.sh. </a:t>
            </a:r>
            <a:r>
              <a:rPr lang="en-GB" sz="1000" dirty="0" err="1">
                <a:latin typeface="StobiSerif Regular" panose="02000503060000020004" pitchFamily="50" charset="0"/>
              </a:rPr>
              <a:t>ndihma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shtetërore</a:t>
            </a:r>
            <a:r>
              <a:rPr lang="en-GB" sz="1000" dirty="0">
                <a:latin typeface="StobiSerif Regular" panose="02000503060000020004" pitchFamily="50" charset="0"/>
              </a:rPr>
              <a:t>).</a:t>
            </a:r>
            <a:endParaRPr lang="mk-MK" sz="1000" dirty="0">
              <a:latin typeface="StobiSerif Regular" panose="02000503060000020004" pitchFamily="50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96378" y="1844801"/>
            <a:ext cx="53975" cy="4248150"/>
          </a:xfrm>
          <a:custGeom>
            <a:avLst/>
            <a:gdLst/>
            <a:ahLst/>
            <a:cxnLst/>
            <a:rect l="l" t="t" r="r" b="b"/>
            <a:pathLst>
              <a:path w="53975" h="4248150">
                <a:moveTo>
                  <a:pt x="0" y="0"/>
                </a:moveTo>
                <a:lnTo>
                  <a:pt x="53975" y="424815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00086" y="1903826"/>
            <a:ext cx="2607564" cy="4505864"/>
            <a:chOff x="300086" y="1903826"/>
            <a:chExt cx="2607564" cy="4505864"/>
          </a:xfrm>
        </p:grpSpPr>
        <p:sp>
          <p:nvSpPr>
            <p:cNvPr id="4" name="object 4"/>
            <p:cNvSpPr/>
            <p:nvPr/>
          </p:nvSpPr>
          <p:spPr>
            <a:xfrm>
              <a:off x="1523238" y="1969770"/>
              <a:ext cx="52705" cy="4439920"/>
            </a:xfrm>
            <a:custGeom>
              <a:avLst/>
              <a:gdLst/>
              <a:ahLst/>
              <a:cxnLst/>
              <a:rect l="l" t="t" r="r" b="b"/>
              <a:pathLst>
                <a:path w="52705" h="4439920">
                  <a:moveTo>
                    <a:pt x="0" y="0"/>
                  </a:moveTo>
                  <a:lnTo>
                    <a:pt x="52247" y="4439640"/>
                  </a:lnTo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0086" y="1903826"/>
              <a:ext cx="2607564" cy="80924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6283452" y="1903826"/>
            <a:ext cx="2609087" cy="7376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277368" y="2670048"/>
            <a:ext cx="2613647" cy="537972"/>
            <a:chOff x="277368" y="2670048"/>
            <a:chExt cx="2613647" cy="537972"/>
          </a:xfrm>
        </p:grpSpPr>
        <p:sp>
          <p:nvSpPr>
            <p:cNvPr id="14" name="object 14"/>
            <p:cNvSpPr/>
            <p:nvPr/>
          </p:nvSpPr>
          <p:spPr>
            <a:xfrm>
              <a:off x="277368" y="2670048"/>
              <a:ext cx="2613647" cy="53797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45694" y="2717101"/>
              <a:ext cx="2519680" cy="443865"/>
            </a:xfrm>
            <a:custGeom>
              <a:avLst/>
              <a:gdLst/>
              <a:ahLst/>
              <a:cxnLst/>
              <a:rect l="l" t="t" r="r" b="b"/>
              <a:pathLst>
                <a:path w="2519680" h="443864">
                  <a:moveTo>
                    <a:pt x="2418854" y="0"/>
                  </a:moveTo>
                  <a:lnTo>
                    <a:pt x="100317" y="0"/>
                  </a:lnTo>
                  <a:lnTo>
                    <a:pt x="61266" y="7884"/>
                  </a:lnTo>
                  <a:lnTo>
                    <a:pt x="29379" y="29384"/>
                  </a:lnTo>
                  <a:lnTo>
                    <a:pt x="7882" y="61271"/>
                  </a:lnTo>
                  <a:lnTo>
                    <a:pt x="0" y="100317"/>
                  </a:lnTo>
                  <a:lnTo>
                    <a:pt x="0" y="343166"/>
                  </a:lnTo>
                  <a:lnTo>
                    <a:pt x="7882" y="382217"/>
                  </a:lnTo>
                  <a:lnTo>
                    <a:pt x="29379" y="414104"/>
                  </a:lnTo>
                  <a:lnTo>
                    <a:pt x="61266" y="435601"/>
                  </a:lnTo>
                  <a:lnTo>
                    <a:pt x="100317" y="443484"/>
                  </a:lnTo>
                  <a:lnTo>
                    <a:pt x="2418854" y="443484"/>
                  </a:lnTo>
                  <a:lnTo>
                    <a:pt x="2457905" y="435601"/>
                  </a:lnTo>
                  <a:lnTo>
                    <a:pt x="2489792" y="414104"/>
                  </a:lnTo>
                  <a:lnTo>
                    <a:pt x="2511289" y="382217"/>
                  </a:lnTo>
                  <a:lnTo>
                    <a:pt x="2519172" y="343166"/>
                  </a:lnTo>
                  <a:lnTo>
                    <a:pt x="2519172" y="100317"/>
                  </a:lnTo>
                  <a:lnTo>
                    <a:pt x="2511289" y="61271"/>
                  </a:lnTo>
                  <a:lnTo>
                    <a:pt x="2489792" y="29384"/>
                  </a:lnTo>
                  <a:lnTo>
                    <a:pt x="2457905" y="7884"/>
                  </a:lnTo>
                  <a:lnTo>
                    <a:pt x="2418854" y="0"/>
                  </a:lnTo>
                  <a:close/>
                </a:path>
              </a:pathLst>
            </a:custGeom>
            <a:solidFill>
              <a:srgbClr val="3760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24612" y="2697480"/>
              <a:ext cx="2519680" cy="443865"/>
            </a:xfrm>
            <a:custGeom>
              <a:avLst/>
              <a:gdLst/>
              <a:ahLst/>
              <a:cxnLst/>
              <a:rect l="l" t="t" r="r" b="b"/>
              <a:pathLst>
                <a:path w="2519680" h="443864">
                  <a:moveTo>
                    <a:pt x="0" y="100317"/>
                  </a:moveTo>
                  <a:lnTo>
                    <a:pt x="7882" y="61271"/>
                  </a:lnTo>
                  <a:lnTo>
                    <a:pt x="29379" y="29384"/>
                  </a:lnTo>
                  <a:lnTo>
                    <a:pt x="61266" y="7884"/>
                  </a:lnTo>
                  <a:lnTo>
                    <a:pt x="100317" y="0"/>
                  </a:lnTo>
                  <a:lnTo>
                    <a:pt x="2418854" y="0"/>
                  </a:lnTo>
                  <a:lnTo>
                    <a:pt x="2457905" y="7884"/>
                  </a:lnTo>
                  <a:lnTo>
                    <a:pt x="2489792" y="29384"/>
                  </a:lnTo>
                  <a:lnTo>
                    <a:pt x="2511289" y="61271"/>
                  </a:lnTo>
                  <a:lnTo>
                    <a:pt x="2519172" y="100317"/>
                  </a:lnTo>
                  <a:lnTo>
                    <a:pt x="2519172" y="343166"/>
                  </a:lnTo>
                  <a:lnTo>
                    <a:pt x="2511289" y="382217"/>
                  </a:lnTo>
                  <a:lnTo>
                    <a:pt x="2489792" y="414104"/>
                  </a:lnTo>
                  <a:lnTo>
                    <a:pt x="2457905" y="435601"/>
                  </a:lnTo>
                  <a:lnTo>
                    <a:pt x="2418854" y="443484"/>
                  </a:lnTo>
                  <a:lnTo>
                    <a:pt x="100317" y="443484"/>
                  </a:lnTo>
                  <a:lnTo>
                    <a:pt x="61266" y="435601"/>
                  </a:lnTo>
                  <a:lnTo>
                    <a:pt x="29379" y="414104"/>
                  </a:lnTo>
                  <a:lnTo>
                    <a:pt x="7882" y="382217"/>
                  </a:lnTo>
                  <a:lnTo>
                    <a:pt x="0" y="343166"/>
                  </a:lnTo>
                  <a:lnTo>
                    <a:pt x="0" y="100317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277368" y="3185172"/>
            <a:ext cx="2613660" cy="698500"/>
            <a:chOff x="277368" y="3185172"/>
            <a:chExt cx="2613660" cy="698500"/>
          </a:xfrm>
        </p:grpSpPr>
        <p:sp>
          <p:nvSpPr>
            <p:cNvPr id="19" name="object 19"/>
            <p:cNvSpPr/>
            <p:nvPr/>
          </p:nvSpPr>
          <p:spPr>
            <a:xfrm>
              <a:off x="277368" y="3185172"/>
              <a:ext cx="2613647" cy="69797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54152" y="3812120"/>
              <a:ext cx="2286000" cy="69507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24612" y="3212591"/>
              <a:ext cx="2519680" cy="603885"/>
            </a:xfrm>
            <a:custGeom>
              <a:avLst/>
              <a:gdLst/>
              <a:ahLst/>
              <a:cxnLst/>
              <a:rect l="l" t="t" r="r" b="b"/>
              <a:pathLst>
                <a:path w="2519680" h="603885">
                  <a:moveTo>
                    <a:pt x="2382659" y="0"/>
                  </a:moveTo>
                  <a:lnTo>
                    <a:pt x="136512" y="0"/>
                  </a:lnTo>
                  <a:lnTo>
                    <a:pt x="93366" y="6958"/>
                  </a:lnTo>
                  <a:lnTo>
                    <a:pt x="55892" y="26337"/>
                  </a:lnTo>
                  <a:lnTo>
                    <a:pt x="26340" y="55887"/>
                  </a:lnTo>
                  <a:lnTo>
                    <a:pt x="6960" y="93361"/>
                  </a:lnTo>
                  <a:lnTo>
                    <a:pt x="0" y="136512"/>
                  </a:lnTo>
                  <a:lnTo>
                    <a:pt x="0" y="466991"/>
                  </a:lnTo>
                  <a:lnTo>
                    <a:pt x="6960" y="510137"/>
                  </a:lnTo>
                  <a:lnTo>
                    <a:pt x="26340" y="547611"/>
                  </a:lnTo>
                  <a:lnTo>
                    <a:pt x="55892" y="577163"/>
                  </a:lnTo>
                  <a:lnTo>
                    <a:pt x="93366" y="596543"/>
                  </a:lnTo>
                  <a:lnTo>
                    <a:pt x="136512" y="603504"/>
                  </a:lnTo>
                  <a:lnTo>
                    <a:pt x="2382659" y="603504"/>
                  </a:lnTo>
                  <a:lnTo>
                    <a:pt x="2425805" y="596543"/>
                  </a:lnTo>
                  <a:lnTo>
                    <a:pt x="2463279" y="577163"/>
                  </a:lnTo>
                  <a:lnTo>
                    <a:pt x="2492831" y="547611"/>
                  </a:lnTo>
                  <a:lnTo>
                    <a:pt x="2512211" y="510137"/>
                  </a:lnTo>
                  <a:lnTo>
                    <a:pt x="2519172" y="466991"/>
                  </a:lnTo>
                  <a:lnTo>
                    <a:pt x="2519172" y="136512"/>
                  </a:lnTo>
                  <a:lnTo>
                    <a:pt x="2512211" y="93361"/>
                  </a:lnTo>
                  <a:lnTo>
                    <a:pt x="2492831" y="55887"/>
                  </a:lnTo>
                  <a:lnTo>
                    <a:pt x="2463279" y="26337"/>
                  </a:lnTo>
                  <a:lnTo>
                    <a:pt x="2425805" y="6958"/>
                  </a:lnTo>
                  <a:lnTo>
                    <a:pt x="2382659" y="0"/>
                  </a:lnTo>
                  <a:close/>
                </a:path>
              </a:pathLst>
            </a:custGeom>
            <a:solidFill>
              <a:srgbClr val="95B3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24612" y="3212591"/>
              <a:ext cx="2519680" cy="603885"/>
            </a:xfrm>
            <a:custGeom>
              <a:avLst/>
              <a:gdLst/>
              <a:ahLst/>
              <a:cxnLst/>
              <a:rect l="l" t="t" r="r" b="b"/>
              <a:pathLst>
                <a:path w="2519680" h="603885">
                  <a:moveTo>
                    <a:pt x="0" y="136512"/>
                  </a:moveTo>
                  <a:lnTo>
                    <a:pt x="6960" y="93361"/>
                  </a:lnTo>
                  <a:lnTo>
                    <a:pt x="26340" y="55887"/>
                  </a:lnTo>
                  <a:lnTo>
                    <a:pt x="55892" y="26337"/>
                  </a:lnTo>
                  <a:lnTo>
                    <a:pt x="93366" y="6958"/>
                  </a:lnTo>
                  <a:lnTo>
                    <a:pt x="136512" y="0"/>
                  </a:lnTo>
                  <a:lnTo>
                    <a:pt x="2382659" y="0"/>
                  </a:lnTo>
                  <a:lnTo>
                    <a:pt x="2425805" y="6958"/>
                  </a:lnTo>
                  <a:lnTo>
                    <a:pt x="2463279" y="26337"/>
                  </a:lnTo>
                  <a:lnTo>
                    <a:pt x="2492831" y="55887"/>
                  </a:lnTo>
                  <a:lnTo>
                    <a:pt x="2512211" y="93361"/>
                  </a:lnTo>
                  <a:lnTo>
                    <a:pt x="2519172" y="136512"/>
                  </a:lnTo>
                  <a:lnTo>
                    <a:pt x="2519172" y="466991"/>
                  </a:lnTo>
                  <a:lnTo>
                    <a:pt x="2512211" y="510137"/>
                  </a:lnTo>
                  <a:lnTo>
                    <a:pt x="2492831" y="547611"/>
                  </a:lnTo>
                  <a:lnTo>
                    <a:pt x="2463279" y="577163"/>
                  </a:lnTo>
                  <a:lnTo>
                    <a:pt x="2425805" y="596543"/>
                  </a:lnTo>
                  <a:lnTo>
                    <a:pt x="2382659" y="603504"/>
                  </a:lnTo>
                  <a:lnTo>
                    <a:pt x="136512" y="603504"/>
                  </a:lnTo>
                  <a:lnTo>
                    <a:pt x="93366" y="596543"/>
                  </a:lnTo>
                  <a:lnTo>
                    <a:pt x="55892" y="577163"/>
                  </a:lnTo>
                  <a:lnTo>
                    <a:pt x="26340" y="547611"/>
                  </a:lnTo>
                  <a:lnTo>
                    <a:pt x="6960" y="510137"/>
                  </a:lnTo>
                  <a:lnTo>
                    <a:pt x="0" y="466991"/>
                  </a:lnTo>
                  <a:lnTo>
                    <a:pt x="0" y="136512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345694" y="3250615"/>
            <a:ext cx="2538484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  <a:spcBef>
                <a:spcPts val="105"/>
              </a:spcBef>
            </a:pP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Këshilltar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për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çështje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të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përgjithshme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dhe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koordinim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të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procesit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të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futjes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së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standardeve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dhe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instrumenteve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për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menaxhimin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e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cilësisë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në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agjenci</a:t>
            </a:r>
            <a:endParaRPr sz="9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275843" y="4652771"/>
            <a:ext cx="2613660" cy="599440"/>
            <a:chOff x="275843" y="4652771"/>
            <a:chExt cx="2613660" cy="599440"/>
          </a:xfrm>
        </p:grpSpPr>
        <p:sp>
          <p:nvSpPr>
            <p:cNvPr id="25" name="object 25"/>
            <p:cNvSpPr/>
            <p:nvPr/>
          </p:nvSpPr>
          <p:spPr>
            <a:xfrm>
              <a:off x="275843" y="4652771"/>
              <a:ext cx="2613660" cy="59893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23087" y="4680203"/>
              <a:ext cx="2519680" cy="504825"/>
            </a:xfrm>
            <a:custGeom>
              <a:avLst/>
              <a:gdLst/>
              <a:ahLst/>
              <a:cxnLst/>
              <a:rect l="l" t="t" r="r" b="b"/>
              <a:pathLst>
                <a:path w="2519680" h="504825">
                  <a:moveTo>
                    <a:pt x="2405062" y="0"/>
                  </a:moveTo>
                  <a:lnTo>
                    <a:pt x="114109" y="0"/>
                  </a:lnTo>
                  <a:lnTo>
                    <a:pt x="69694" y="8967"/>
                  </a:lnTo>
                  <a:lnTo>
                    <a:pt x="33423" y="33423"/>
                  </a:lnTo>
                  <a:lnTo>
                    <a:pt x="8967" y="69694"/>
                  </a:lnTo>
                  <a:lnTo>
                    <a:pt x="0" y="114109"/>
                  </a:lnTo>
                  <a:lnTo>
                    <a:pt x="0" y="390347"/>
                  </a:lnTo>
                  <a:lnTo>
                    <a:pt x="8967" y="434760"/>
                  </a:lnTo>
                  <a:lnTo>
                    <a:pt x="33423" y="471027"/>
                  </a:lnTo>
                  <a:lnTo>
                    <a:pt x="69694" y="495478"/>
                  </a:lnTo>
                  <a:lnTo>
                    <a:pt x="114109" y="504444"/>
                  </a:lnTo>
                  <a:lnTo>
                    <a:pt x="2405062" y="504444"/>
                  </a:lnTo>
                  <a:lnTo>
                    <a:pt x="2449482" y="495478"/>
                  </a:lnTo>
                  <a:lnTo>
                    <a:pt x="2485753" y="471027"/>
                  </a:lnTo>
                  <a:lnTo>
                    <a:pt x="2510205" y="434760"/>
                  </a:lnTo>
                  <a:lnTo>
                    <a:pt x="2519172" y="390347"/>
                  </a:lnTo>
                  <a:lnTo>
                    <a:pt x="2519172" y="114109"/>
                  </a:lnTo>
                  <a:lnTo>
                    <a:pt x="2510205" y="69694"/>
                  </a:lnTo>
                  <a:lnTo>
                    <a:pt x="2485753" y="33423"/>
                  </a:lnTo>
                  <a:lnTo>
                    <a:pt x="2449482" y="8967"/>
                  </a:lnTo>
                  <a:lnTo>
                    <a:pt x="2405062" y="0"/>
                  </a:lnTo>
                  <a:close/>
                </a:path>
              </a:pathLst>
            </a:custGeom>
            <a:solidFill>
              <a:srgbClr val="B9CD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23087" y="4680203"/>
              <a:ext cx="2519680" cy="504825"/>
            </a:xfrm>
            <a:custGeom>
              <a:avLst/>
              <a:gdLst/>
              <a:ahLst/>
              <a:cxnLst/>
              <a:rect l="l" t="t" r="r" b="b"/>
              <a:pathLst>
                <a:path w="2519680" h="504825">
                  <a:moveTo>
                    <a:pt x="0" y="114109"/>
                  </a:moveTo>
                  <a:lnTo>
                    <a:pt x="8967" y="69694"/>
                  </a:lnTo>
                  <a:lnTo>
                    <a:pt x="33423" y="33423"/>
                  </a:lnTo>
                  <a:lnTo>
                    <a:pt x="69694" y="8967"/>
                  </a:lnTo>
                  <a:lnTo>
                    <a:pt x="114109" y="0"/>
                  </a:lnTo>
                  <a:lnTo>
                    <a:pt x="2405062" y="0"/>
                  </a:lnTo>
                  <a:lnTo>
                    <a:pt x="2449482" y="8967"/>
                  </a:lnTo>
                  <a:lnTo>
                    <a:pt x="2485753" y="33423"/>
                  </a:lnTo>
                  <a:lnTo>
                    <a:pt x="2510205" y="69694"/>
                  </a:lnTo>
                  <a:lnTo>
                    <a:pt x="2519172" y="114109"/>
                  </a:lnTo>
                  <a:lnTo>
                    <a:pt x="2519172" y="390347"/>
                  </a:lnTo>
                  <a:lnTo>
                    <a:pt x="2510205" y="434760"/>
                  </a:lnTo>
                  <a:lnTo>
                    <a:pt x="2485753" y="471027"/>
                  </a:lnTo>
                  <a:lnTo>
                    <a:pt x="2449482" y="495478"/>
                  </a:lnTo>
                  <a:lnTo>
                    <a:pt x="2405062" y="504444"/>
                  </a:lnTo>
                  <a:lnTo>
                    <a:pt x="114109" y="504444"/>
                  </a:lnTo>
                  <a:lnTo>
                    <a:pt x="69694" y="495478"/>
                  </a:lnTo>
                  <a:lnTo>
                    <a:pt x="33423" y="471027"/>
                  </a:lnTo>
                  <a:lnTo>
                    <a:pt x="8967" y="434760"/>
                  </a:lnTo>
                  <a:lnTo>
                    <a:pt x="0" y="390347"/>
                  </a:lnTo>
                  <a:lnTo>
                    <a:pt x="0" y="114109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454151" y="4803092"/>
            <a:ext cx="226093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lang="sq-AL" sz="1000" spc="-40" dirty="0">
                <a:latin typeface="StobiSerif Regular" panose="02000503060000020004" pitchFamily="50" charset="0"/>
                <a:cs typeface="Arial"/>
              </a:rPr>
              <a:t>Bashkëpuntor për mirëmbajtje të sistemit operativ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275843" y="5251716"/>
            <a:ext cx="2613660" cy="544947"/>
            <a:chOff x="275843" y="5251716"/>
            <a:chExt cx="2613660" cy="652780"/>
          </a:xfrm>
        </p:grpSpPr>
        <p:sp>
          <p:nvSpPr>
            <p:cNvPr id="30" name="object 30"/>
            <p:cNvSpPr/>
            <p:nvPr/>
          </p:nvSpPr>
          <p:spPr>
            <a:xfrm>
              <a:off x="275843" y="5251716"/>
              <a:ext cx="2613660" cy="65225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23087" y="5279135"/>
              <a:ext cx="2519680" cy="558165"/>
            </a:xfrm>
            <a:custGeom>
              <a:avLst/>
              <a:gdLst/>
              <a:ahLst/>
              <a:cxnLst/>
              <a:rect l="l" t="t" r="r" b="b"/>
              <a:pathLst>
                <a:path w="2519680" h="558164">
                  <a:moveTo>
                    <a:pt x="2392997" y="0"/>
                  </a:moveTo>
                  <a:lnTo>
                    <a:pt x="126174" y="0"/>
                  </a:lnTo>
                  <a:lnTo>
                    <a:pt x="77061" y="9915"/>
                  </a:lnTo>
                  <a:lnTo>
                    <a:pt x="36955" y="36955"/>
                  </a:lnTo>
                  <a:lnTo>
                    <a:pt x="9915" y="77061"/>
                  </a:lnTo>
                  <a:lnTo>
                    <a:pt x="0" y="126174"/>
                  </a:lnTo>
                  <a:lnTo>
                    <a:pt x="0" y="431622"/>
                  </a:lnTo>
                  <a:lnTo>
                    <a:pt x="9915" y="480727"/>
                  </a:lnTo>
                  <a:lnTo>
                    <a:pt x="36955" y="520830"/>
                  </a:lnTo>
                  <a:lnTo>
                    <a:pt x="77061" y="547868"/>
                  </a:lnTo>
                  <a:lnTo>
                    <a:pt x="126174" y="557783"/>
                  </a:lnTo>
                  <a:lnTo>
                    <a:pt x="2392997" y="557783"/>
                  </a:lnTo>
                  <a:lnTo>
                    <a:pt x="2442110" y="547868"/>
                  </a:lnTo>
                  <a:lnTo>
                    <a:pt x="2482216" y="520830"/>
                  </a:lnTo>
                  <a:lnTo>
                    <a:pt x="2509256" y="480727"/>
                  </a:lnTo>
                  <a:lnTo>
                    <a:pt x="2519172" y="431622"/>
                  </a:lnTo>
                  <a:lnTo>
                    <a:pt x="2519172" y="126174"/>
                  </a:lnTo>
                  <a:lnTo>
                    <a:pt x="2509256" y="77061"/>
                  </a:lnTo>
                  <a:lnTo>
                    <a:pt x="2482216" y="36955"/>
                  </a:lnTo>
                  <a:lnTo>
                    <a:pt x="2442110" y="9915"/>
                  </a:lnTo>
                  <a:lnTo>
                    <a:pt x="2392997" y="0"/>
                  </a:lnTo>
                  <a:close/>
                </a:path>
              </a:pathLst>
            </a:custGeom>
            <a:solidFill>
              <a:srgbClr val="DCE6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23087" y="5279135"/>
              <a:ext cx="2519680" cy="558165"/>
            </a:xfrm>
            <a:custGeom>
              <a:avLst/>
              <a:gdLst/>
              <a:ahLst/>
              <a:cxnLst/>
              <a:rect l="l" t="t" r="r" b="b"/>
              <a:pathLst>
                <a:path w="2519680" h="558164">
                  <a:moveTo>
                    <a:pt x="0" y="126174"/>
                  </a:moveTo>
                  <a:lnTo>
                    <a:pt x="9915" y="77061"/>
                  </a:lnTo>
                  <a:lnTo>
                    <a:pt x="36955" y="36955"/>
                  </a:lnTo>
                  <a:lnTo>
                    <a:pt x="77061" y="9915"/>
                  </a:lnTo>
                  <a:lnTo>
                    <a:pt x="126174" y="0"/>
                  </a:lnTo>
                  <a:lnTo>
                    <a:pt x="2392997" y="0"/>
                  </a:lnTo>
                  <a:lnTo>
                    <a:pt x="2442110" y="9915"/>
                  </a:lnTo>
                  <a:lnTo>
                    <a:pt x="2482216" y="36955"/>
                  </a:lnTo>
                  <a:lnTo>
                    <a:pt x="2509256" y="77061"/>
                  </a:lnTo>
                  <a:lnTo>
                    <a:pt x="2519172" y="126174"/>
                  </a:lnTo>
                  <a:lnTo>
                    <a:pt x="2519172" y="431622"/>
                  </a:lnTo>
                  <a:lnTo>
                    <a:pt x="2509256" y="480727"/>
                  </a:lnTo>
                  <a:lnTo>
                    <a:pt x="2482216" y="520830"/>
                  </a:lnTo>
                  <a:lnTo>
                    <a:pt x="2442110" y="547868"/>
                  </a:lnTo>
                  <a:lnTo>
                    <a:pt x="2392997" y="557783"/>
                  </a:lnTo>
                  <a:lnTo>
                    <a:pt x="126174" y="557783"/>
                  </a:lnTo>
                  <a:lnTo>
                    <a:pt x="77061" y="547868"/>
                  </a:lnTo>
                  <a:lnTo>
                    <a:pt x="36955" y="520830"/>
                  </a:lnTo>
                  <a:lnTo>
                    <a:pt x="9915" y="480727"/>
                  </a:lnTo>
                  <a:lnTo>
                    <a:pt x="0" y="431622"/>
                  </a:lnTo>
                  <a:lnTo>
                    <a:pt x="0" y="126174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519183" y="5267894"/>
            <a:ext cx="2110740" cy="654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Bashkëpuntor i ri – Punë në zyrë dhe arhiv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(Irem Sali)</a:t>
            </a:r>
            <a:endParaRPr lang="en-US" sz="1000" spc="-45" dirty="0">
              <a:latin typeface="StobiSerif Regular" panose="02000503060000020004" pitchFamily="50" charset="0"/>
              <a:cs typeface="Times New Roman" panose="02020603050405020304" pitchFamily="18" charset="0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sq-AL" sz="10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6283452" y="2622804"/>
            <a:ext cx="2615565" cy="741045"/>
            <a:chOff x="6283452" y="2622804"/>
            <a:chExt cx="2615565" cy="741045"/>
          </a:xfrm>
        </p:grpSpPr>
        <p:sp>
          <p:nvSpPr>
            <p:cNvPr id="35" name="object 35"/>
            <p:cNvSpPr/>
            <p:nvPr/>
          </p:nvSpPr>
          <p:spPr>
            <a:xfrm>
              <a:off x="6283452" y="2622804"/>
              <a:ext cx="2615183" cy="74066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330696" y="2650236"/>
              <a:ext cx="2520950" cy="646430"/>
            </a:xfrm>
            <a:custGeom>
              <a:avLst/>
              <a:gdLst/>
              <a:ahLst/>
              <a:cxnLst/>
              <a:rect l="l" t="t" r="r" b="b"/>
              <a:pathLst>
                <a:path w="2520950" h="646429">
                  <a:moveTo>
                    <a:pt x="2374531" y="0"/>
                  </a:moveTo>
                  <a:lnTo>
                    <a:pt x="146164" y="0"/>
                  </a:lnTo>
                  <a:lnTo>
                    <a:pt x="99966" y="7451"/>
                  </a:lnTo>
                  <a:lnTo>
                    <a:pt x="59842" y="28202"/>
                  </a:lnTo>
                  <a:lnTo>
                    <a:pt x="28202" y="59842"/>
                  </a:lnTo>
                  <a:lnTo>
                    <a:pt x="7451" y="99966"/>
                  </a:lnTo>
                  <a:lnTo>
                    <a:pt x="0" y="146164"/>
                  </a:lnTo>
                  <a:lnTo>
                    <a:pt x="0" y="500011"/>
                  </a:lnTo>
                  <a:lnTo>
                    <a:pt x="7451" y="546209"/>
                  </a:lnTo>
                  <a:lnTo>
                    <a:pt x="28202" y="586333"/>
                  </a:lnTo>
                  <a:lnTo>
                    <a:pt x="59842" y="617973"/>
                  </a:lnTo>
                  <a:lnTo>
                    <a:pt x="99966" y="638724"/>
                  </a:lnTo>
                  <a:lnTo>
                    <a:pt x="146164" y="646176"/>
                  </a:lnTo>
                  <a:lnTo>
                    <a:pt x="2374531" y="646176"/>
                  </a:lnTo>
                  <a:lnTo>
                    <a:pt x="2420729" y="638724"/>
                  </a:lnTo>
                  <a:lnTo>
                    <a:pt x="2460853" y="617973"/>
                  </a:lnTo>
                  <a:lnTo>
                    <a:pt x="2492493" y="586333"/>
                  </a:lnTo>
                  <a:lnTo>
                    <a:pt x="2513244" y="546209"/>
                  </a:lnTo>
                  <a:lnTo>
                    <a:pt x="2520696" y="500011"/>
                  </a:lnTo>
                  <a:lnTo>
                    <a:pt x="2520696" y="146164"/>
                  </a:lnTo>
                  <a:lnTo>
                    <a:pt x="2513244" y="99966"/>
                  </a:lnTo>
                  <a:lnTo>
                    <a:pt x="2492493" y="59842"/>
                  </a:lnTo>
                  <a:lnTo>
                    <a:pt x="2460853" y="28202"/>
                  </a:lnTo>
                  <a:lnTo>
                    <a:pt x="2420729" y="7451"/>
                  </a:lnTo>
                  <a:lnTo>
                    <a:pt x="2374531" y="0"/>
                  </a:lnTo>
                  <a:close/>
                </a:path>
              </a:pathLst>
            </a:custGeom>
            <a:solidFill>
              <a:srgbClr val="3760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330696" y="2650236"/>
              <a:ext cx="2520950" cy="646430"/>
            </a:xfrm>
            <a:custGeom>
              <a:avLst/>
              <a:gdLst/>
              <a:ahLst/>
              <a:cxnLst/>
              <a:rect l="l" t="t" r="r" b="b"/>
              <a:pathLst>
                <a:path w="2520950" h="646429">
                  <a:moveTo>
                    <a:pt x="0" y="146164"/>
                  </a:moveTo>
                  <a:lnTo>
                    <a:pt x="7451" y="99966"/>
                  </a:lnTo>
                  <a:lnTo>
                    <a:pt x="28202" y="59842"/>
                  </a:lnTo>
                  <a:lnTo>
                    <a:pt x="59842" y="28202"/>
                  </a:lnTo>
                  <a:lnTo>
                    <a:pt x="99966" y="7451"/>
                  </a:lnTo>
                  <a:lnTo>
                    <a:pt x="146164" y="0"/>
                  </a:lnTo>
                  <a:lnTo>
                    <a:pt x="2374531" y="0"/>
                  </a:lnTo>
                  <a:lnTo>
                    <a:pt x="2420729" y="7451"/>
                  </a:lnTo>
                  <a:lnTo>
                    <a:pt x="2460853" y="28202"/>
                  </a:lnTo>
                  <a:lnTo>
                    <a:pt x="2492493" y="59842"/>
                  </a:lnTo>
                  <a:lnTo>
                    <a:pt x="2513244" y="99966"/>
                  </a:lnTo>
                  <a:lnTo>
                    <a:pt x="2520696" y="146164"/>
                  </a:lnTo>
                  <a:lnTo>
                    <a:pt x="2520696" y="500011"/>
                  </a:lnTo>
                  <a:lnTo>
                    <a:pt x="2513244" y="546209"/>
                  </a:lnTo>
                  <a:lnTo>
                    <a:pt x="2492493" y="586333"/>
                  </a:lnTo>
                  <a:lnTo>
                    <a:pt x="2460853" y="617973"/>
                  </a:lnTo>
                  <a:lnTo>
                    <a:pt x="2420729" y="638724"/>
                  </a:lnTo>
                  <a:lnTo>
                    <a:pt x="2374531" y="646176"/>
                  </a:lnTo>
                  <a:lnTo>
                    <a:pt x="146164" y="646176"/>
                  </a:lnTo>
                  <a:lnTo>
                    <a:pt x="99966" y="638724"/>
                  </a:lnTo>
                  <a:lnTo>
                    <a:pt x="59842" y="617973"/>
                  </a:lnTo>
                  <a:lnTo>
                    <a:pt x="28202" y="586333"/>
                  </a:lnTo>
                  <a:lnTo>
                    <a:pt x="7451" y="546209"/>
                  </a:lnTo>
                  <a:lnTo>
                    <a:pt x="0" y="500011"/>
                  </a:lnTo>
                  <a:lnTo>
                    <a:pt x="0" y="146164"/>
                  </a:lnTo>
                  <a:close/>
                </a:path>
              </a:pathLst>
            </a:custGeom>
            <a:ln w="9143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6526606" y="2672220"/>
            <a:ext cx="2096770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860" algn="ctr">
              <a:lnSpc>
                <a:spcPct val="100000"/>
              </a:lnSpc>
            </a:pPr>
            <a:r>
              <a:rPr lang="sq-AL" sz="1000" spc="-35" dirty="0">
                <a:solidFill>
                  <a:srgbClr val="FFFFFF"/>
                </a:solidFill>
                <a:latin typeface="StobiSerif Regular" panose="02000503060000020004" pitchFamily="50" charset="0"/>
                <a:cs typeface="Arial"/>
              </a:rPr>
              <a:t>Udhëheqës i   departamentit – Çështje juridike dhe bashkëpunim ndërkombëtar</a:t>
            </a:r>
          </a:p>
          <a:p>
            <a:pPr marL="22860" algn="ctr">
              <a:lnSpc>
                <a:spcPct val="100000"/>
              </a:lnSpc>
            </a:pPr>
            <a:r>
              <a:rPr lang="sq-AL" sz="1000" b="1" spc="-35" dirty="0">
                <a:solidFill>
                  <a:srgbClr val="FFFFFF"/>
                </a:solidFill>
                <a:latin typeface="StobiSerif Regular" panose="02000503060000020004" pitchFamily="50" charset="0"/>
                <a:cs typeface="Arial"/>
              </a:rPr>
              <a:t>(Jasmina Angellovska)</a:t>
            </a:r>
          </a:p>
        </p:txBody>
      </p:sp>
      <p:grpSp>
        <p:nvGrpSpPr>
          <p:cNvPr id="39" name="object 39"/>
          <p:cNvGrpSpPr/>
          <p:nvPr/>
        </p:nvGrpSpPr>
        <p:grpSpPr>
          <a:xfrm>
            <a:off x="6268211" y="3345179"/>
            <a:ext cx="2615565" cy="655320"/>
            <a:chOff x="6268211" y="3345179"/>
            <a:chExt cx="2615565" cy="655320"/>
          </a:xfrm>
        </p:grpSpPr>
        <p:sp>
          <p:nvSpPr>
            <p:cNvPr id="40" name="object 40"/>
            <p:cNvSpPr/>
            <p:nvPr/>
          </p:nvSpPr>
          <p:spPr>
            <a:xfrm>
              <a:off x="6268211" y="3345179"/>
              <a:ext cx="2615184" cy="65532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315455" y="3372611"/>
              <a:ext cx="2520950" cy="561340"/>
            </a:xfrm>
            <a:custGeom>
              <a:avLst/>
              <a:gdLst/>
              <a:ahLst/>
              <a:cxnLst/>
              <a:rect l="l" t="t" r="r" b="b"/>
              <a:pathLst>
                <a:path w="2520950" h="561339">
                  <a:moveTo>
                    <a:pt x="2393835" y="0"/>
                  </a:moveTo>
                  <a:lnTo>
                    <a:pt x="126860" y="0"/>
                  </a:lnTo>
                  <a:lnTo>
                    <a:pt x="77479" y="9968"/>
                  </a:lnTo>
                  <a:lnTo>
                    <a:pt x="37155" y="37155"/>
                  </a:lnTo>
                  <a:lnTo>
                    <a:pt x="9968" y="77479"/>
                  </a:lnTo>
                  <a:lnTo>
                    <a:pt x="0" y="126860"/>
                  </a:lnTo>
                  <a:lnTo>
                    <a:pt x="0" y="433971"/>
                  </a:lnTo>
                  <a:lnTo>
                    <a:pt x="9968" y="483352"/>
                  </a:lnTo>
                  <a:lnTo>
                    <a:pt x="37155" y="523676"/>
                  </a:lnTo>
                  <a:lnTo>
                    <a:pt x="77479" y="550863"/>
                  </a:lnTo>
                  <a:lnTo>
                    <a:pt x="126860" y="560831"/>
                  </a:lnTo>
                  <a:lnTo>
                    <a:pt x="2393835" y="560831"/>
                  </a:lnTo>
                  <a:lnTo>
                    <a:pt x="2443216" y="550863"/>
                  </a:lnTo>
                  <a:lnTo>
                    <a:pt x="2483540" y="523676"/>
                  </a:lnTo>
                  <a:lnTo>
                    <a:pt x="2510727" y="483352"/>
                  </a:lnTo>
                  <a:lnTo>
                    <a:pt x="2520696" y="433971"/>
                  </a:lnTo>
                  <a:lnTo>
                    <a:pt x="2520696" y="126860"/>
                  </a:lnTo>
                  <a:lnTo>
                    <a:pt x="2510727" y="77479"/>
                  </a:lnTo>
                  <a:lnTo>
                    <a:pt x="2483540" y="37155"/>
                  </a:lnTo>
                  <a:lnTo>
                    <a:pt x="2443216" y="9968"/>
                  </a:lnTo>
                  <a:lnTo>
                    <a:pt x="2393835" y="0"/>
                  </a:lnTo>
                  <a:close/>
                </a:path>
              </a:pathLst>
            </a:custGeom>
            <a:solidFill>
              <a:srgbClr val="95B3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315455" y="3372611"/>
              <a:ext cx="2520950" cy="561340"/>
            </a:xfrm>
            <a:custGeom>
              <a:avLst/>
              <a:gdLst/>
              <a:ahLst/>
              <a:cxnLst/>
              <a:rect l="l" t="t" r="r" b="b"/>
              <a:pathLst>
                <a:path w="2520950" h="561339">
                  <a:moveTo>
                    <a:pt x="0" y="126860"/>
                  </a:moveTo>
                  <a:lnTo>
                    <a:pt x="9968" y="77479"/>
                  </a:lnTo>
                  <a:lnTo>
                    <a:pt x="37155" y="37155"/>
                  </a:lnTo>
                  <a:lnTo>
                    <a:pt x="77479" y="9968"/>
                  </a:lnTo>
                  <a:lnTo>
                    <a:pt x="126860" y="0"/>
                  </a:lnTo>
                  <a:lnTo>
                    <a:pt x="2393835" y="0"/>
                  </a:lnTo>
                  <a:lnTo>
                    <a:pt x="2443216" y="9968"/>
                  </a:lnTo>
                  <a:lnTo>
                    <a:pt x="2483540" y="37155"/>
                  </a:lnTo>
                  <a:lnTo>
                    <a:pt x="2510727" y="77479"/>
                  </a:lnTo>
                  <a:lnTo>
                    <a:pt x="2520696" y="126860"/>
                  </a:lnTo>
                  <a:lnTo>
                    <a:pt x="2520696" y="433971"/>
                  </a:lnTo>
                  <a:lnTo>
                    <a:pt x="2510727" y="483352"/>
                  </a:lnTo>
                  <a:lnTo>
                    <a:pt x="2483540" y="523676"/>
                  </a:lnTo>
                  <a:lnTo>
                    <a:pt x="2443216" y="550863"/>
                  </a:lnTo>
                  <a:lnTo>
                    <a:pt x="2393835" y="560831"/>
                  </a:lnTo>
                  <a:lnTo>
                    <a:pt x="126860" y="560831"/>
                  </a:lnTo>
                  <a:lnTo>
                    <a:pt x="77479" y="550863"/>
                  </a:lnTo>
                  <a:lnTo>
                    <a:pt x="37155" y="523676"/>
                  </a:lnTo>
                  <a:lnTo>
                    <a:pt x="9968" y="483352"/>
                  </a:lnTo>
                  <a:lnTo>
                    <a:pt x="0" y="433971"/>
                  </a:lnTo>
                  <a:lnTo>
                    <a:pt x="0" y="126860"/>
                  </a:lnTo>
                  <a:close/>
                </a:path>
              </a:pathLst>
            </a:custGeom>
            <a:ln w="9143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6441948" y="3429000"/>
            <a:ext cx="2247900" cy="475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Këshilltar</a:t>
            </a:r>
            <a:r>
              <a:rPr sz="1000" spc="-45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US" sz="1000" dirty="0">
                <a:latin typeface="StobiSerif Regular" panose="02000503060000020004" pitchFamily="50" charset="0"/>
                <a:cs typeface="Carlito"/>
              </a:rPr>
              <a:t>–</a:t>
            </a:r>
            <a:r>
              <a:rPr sz="1000" dirty="0">
                <a:latin typeface="StobiSerif Regular" panose="02000503060000020004" pitchFamily="50" charset="0"/>
                <a:cs typeface="Carlito"/>
              </a:rPr>
              <a:t> </a:t>
            </a:r>
            <a:r>
              <a:rPr lang="sq-AL" sz="1000" spc="-30" dirty="0">
                <a:latin typeface="StobiSerif Regular" panose="02000503060000020004" pitchFamily="50" charset="0"/>
                <a:cs typeface="Arial"/>
              </a:rPr>
              <a:t>Përgaditja e aktit normativo - juridik</a:t>
            </a:r>
            <a:endParaRPr sz="1000" dirty="0">
              <a:latin typeface="StobiSerif Regular" panose="02000503060000020004" pitchFamily="50" charset="0"/>
              <a:cs typeface="Arial"/>
            </a:endParaRPr>
          </a:p>
          <a:p>
            <a:pPr marL="1905" algn="ctr">
              <a:lnSpc>
                <a:spcPct val="100000"/>
              </a:lnSpc>
            </a:pPr>
            <a:r>
              <a:rPr sz="1000" spc="-40" dirty="0">
                <a:latin typeface="StobiSerif Regular" panose="02000503060000020004" pitchFamily="50" charset="0"/>
                <a:cs typeface="Carlito"/>
              </a:rPr>
              <a:t>(</a:t>
            </a:r>
            <a:r>
              <a:rPr lang="sq-AL" sz="1000" spc="-40" dirty="0">
                <a:latin typeface="StobiSerif Regular" panose="02000503060000020004" pitchFamily="50" charset="0"/>
                <a:cs typeface="Arial"/>
              </a:rPr>
              <a:t>Daniela Grkova</a:t>
            </a:r>
            <a:r>
              <a:rPr sz="1000" spc="-40" dirty="0">
                <a:latin typeface="StobiSerif Regular" panose="02000503060000020004" pitchFamily="50" charset="0"/>
                <a:cs typeface="Arial"/>
              </a:rPr>
              <a:t>)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6252971" y="5681484"/>
            <a:ext cx="2615565" cy="871855"/>
            <a:chOff x="6252971" y="5681484"/>
            <a:chExt cx="2615565" cy="871855"/>
          </a:xfrm>
        </p:grpSpPr>
        <p:sp>
          <p:nvSpPr>
            <p:cNvPr id="45" name="object 45"/>
            <p:cNvSpPr/>
            <p:nvPr/>
          </p:nvSpPr>
          <p:spPr>
            <a:xfrm>
              <a:off x="6252971" y="5681484"/>
              <a:ext cx="2615183" cy="871715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300215" y="5708908"/>
              <a:ext cx="2520950" cy="777240"/>
            </a:xfrm>
            <a:custGeom>
              <a:avLst/>
              <a:gdLst/>
              <a:ahLst/>
              <a:cxnLst/>
              <a:rect l="l" t="t" r="r" b="b"/>
              <a:pathLst>
                <a:path w="2520950" h="777239">
                  <a:moveTo>
                    <a:pt x="2344889" y="0"/>
                  </a:moveTo>
                  <a:lnTo>
                    <a:pt x="175806" y="0"/>
                  </a:lnTo>
                  <a:lnTo>
                    <a:pt x="129071" y="6279"/>
                  </a:lnTo>
                  <a:lnTo>
                    <a:pt x="87074" y="24000"/>
                  </a:lnTo>
                  <a:lnTo>
                    <a:pt x="51493" y="51488"/>
                  </a:lnTo>
                  <a:lnTo>
                    <a:pt x="24003" y="87069"/>
                  </a:lnTo>
                  <a:lnTo>
                    <a:pt x="6280" y="129066"/>
                  </a:lnTo>
                  <a:lnTo>
                    <a:pt x="0" y="175806"/>
                  </a:lnTo>
                  <a:lnTo>
                    <a:pt x="0" y="601421"/>
                  </a:lnTo>
                  <a:lnTo>
                    <a:pt x="6280" y="648161"/>
                  </a:lnTo>
                  <a:lnTo>
                    <a:pt x="24003" y="690161"/>
                  </a:lnTo>
                  <a:lnTo>
                    <a:pt x="51493" y="725744"/>
                  </a:lnTo>
                  <a:lnTo>
                    <a:pt x="87074" y="753236"/>
                  </a:lnTo>
                  <a:lnTo>
                    <a:pt x="129071" y="770959"/>
                  </a:lnTo>
                  <a:lnTo>
                    <a:pt x="175806" y="777240"/>
                  </a:lnTo>
                  <a:lnTo>
                    <a:pt x="2344889" y="777240"/>
                  </a:lnTo>
                  <a:lnTo>
                    <a:pt x="2391624" y="770959"/>
                  </a:lnTo>
                  <a:lnTo>
                    <a:pt x="2433621" y="753236"/>
                  </a:lnTo>
                  <a:lnTo>
                    <a:pt x="2469202" y="725744"/>
                  </a:lnTo>
                  <a:lnTo>
                    <a:pt x="2496692" y="690161"/>
                  </a:lnTo>
                  <a:lnTo>
                    <a:pt x="2514415" y="648161"/>
                  </a:lnTo>
                  <a:lnTo>
                    <a:pt x="2520696" y="601421"/>
                  </a:lnTo>
                  <a:lnTo>
                    <a:pt x="2520696" y="175806"/>
                  </a:lnTo>
                  <a:lnTo>
                    <a:pt x="2514415" y="129066"/>
                  </a:lnTo>
                  <a:lnTo>
                    <a:pt x="2496692" y="87069"/>
                  </a:lnTo>
                  <a:lnTo>
                    <a:pt x="2469202" y="51488"/>
                  </a:lnTo>
                  <a:lnTo>
                    <a:pt x="2433621" y="24000"/>
                  </a:lnTo>
                  <a:lnTo>
                    <a:pt x="2391624" y="6279"/>
                  </a:lnTo>
                  <a:lnTo>
                    <a:pt x="2344889" y="0"/>
                  </a:lnTo>
                  <a:close/>
                </a:path>
              </a:pathLst>
            </a:custGeom>
            <a:solidFill>
              <a:srgbClr val="F0F4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300215" y="5708908"/>
              <a:ext cx="2520950" cy="777240"/>
            </a:xfrm>
            <a:custGeom>
              <a:avLst/>
              <a:gdLst/>
              <a:ahLst/>
              <a:cxnLst/>
              <a:rect l="l" t="t" r="r" b="b"/>
              <a:pathLst>
                <a:path w="2520950" h="777239">
                  <a:moveTo>
                    <a:pt x="0" y="175806"/>
                  </a:moveTo>
                  <a:lnTo>
                    <a:pt x="6280" y="129066"/>
                  </a:lnTo>
                  <a:lnTo>
                    <a:pt x="24003" y="87069"/>
                  </a:lnTo>
                  <a:lnTo>
                    <a:pt x="51493" y="51488"/>
                  </a:lnTo>
                  <a:lnTo>
                    <a:pt x="87074" y="24000"/>
                  </a:lnTo>
                  <a:lnTo>
                    <a:pt x="129071" y="6279"/>
                  </a:lnTo>
                  <a:lnTo>
                    <a:pt x="175806" y="0"/>
                  </a:lnTo>
                  <a:lnTo>
                    <a:pt x="2344889" y="0"/>
                  </a:lnTo>
                  <a:lnTo>
                    <a:pt x="2391624" y="6279"/>
                  </a:lnTo>
                  <a:lnTo>
                    <a:pt x="2433621" y="24000"/>
                  </a:lnTo>
                  <a:lnTo>
                    <a:pt x="2469202" y="51488"/>
                  </a:lnTo>
                  <a:lnTo>
                    <a:pt x="2496692" y="87069"/>
                  </a:lnTo>
                  <a:lnTo>
                    <a:pt x="2514415" y="129066"/>
                  </a:lnTo>
                  <a:lnTo>
                    <a:pt x="2520696" y="175806"/>
                  </a:lnTo>
                  <a:lnTo>
                    <a:pt x="2520696" y="601421"/>
                  </a:lnTo>
                  <a:lnTo>
                    <a:pt x="2514415" y="648161"/>
                  </a:lnTo>
                  <a:lnTo>
                    <a:pt x="2496692" y="690161"/>
                  </a:lnTo>
                  <a:lnTo>
                    <a:pt x="2469202" y="725744"/>
                  </a:lnTo>
                  <a:lnTo>
                    <a:pt x="2433621" y="753236"/>
                  </a:lnTo>
                  <a:lnTo>
                    <a:pt x="2391624" y="770959"/>
                  </a:lnTo>
                  <a:lnTo>
                    <a:pt x="2344889" y="777240"/>
                  </a:lnTo>
                  <a:lnTo>
                    <a:pt x="175806" y="777240"/>
                  </a:lnTo>
                  <a:lnTo>
                    <a:pt x="129071" y="770959"/>
                  </a:lnTo>
                  <a:lnTo>
                    <a:pt x="87074" y="753236"/>
                  </a:lnTo>
                  <a:lnTo>
                    <a:pt x="51493" y="725744"/>
                  </a:lnTo>
                  <a:lnTo>
                    <a:pt x="24003" y="690161"/>
                  </a:lnTo>
                  <a:lnTo>
                    <a:pt x="6280" y="648161"/>
                  </a:lnTo>
                  <a:lnTo>
                    <a:pt x="0" y="601421"/>
                  </a:lnTo>
                  <a:lnTo>
                    <a:pt x="0" y="175806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6335979" y="5833863"/>
            <a:ext cx="2485186" cy="9053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 algn="ctr">
              <a:lnSpc>
                <a:spcPct val="100000"/>
              </a:lnSpc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Bashkëpuntor i ri  për mbështetje administrativo – teknike me institucione të tjera dhe përkthimin e akteve </a:t>
            </a:r>
          </a:p>
          <a:p>
            <a:pPr marL="22860" algn="ctr">
              <a:lnSpc>
                <a:spcPct val="100000"/>
              </a:lnSpc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(Igballe Tahiri)</a:t>
            </a:r>
            <a:endParaRPr lang="en-US" sz="1000" spc="-45" dirty="0">
              <a:latin typeface="StobiSerif Regular" panose="02000503060000020004" pitchFamily="50" charset="0"/>
              <a:cs typeface="Arial"/>
            </a:endParaRPr>
          </a:p>
          <a:p>
            <a:pPr marL="22860" algn="ctr">
              <a:lnSpc>
                <a:spcPct val="100000"/>
              </a:lnSpc>
            </a:pPr>
            <a:endParaRPr lang="sq-AL" sz="1000" b="1" spc="-45" dirty="0">
              <a:latin typeface="Trebuchet MS" panose="020B0603020202020204" pitchFamily="34" charset="0"/>
              <a:cs typeface="Arial"/>
            </a:endParaRPr>
          </a:p>
          <a:p>
            <a:pPr marL="22860" algn="ctr">
              <a:lnSpc>
                <a:spcPct val="100000"/>
              </a:lnSpc>
            </a:pPr>
            <a:endParaRPr sz="800" dirty="0">
              <a:latin typeface="Trebuchet MS" panose="020B0603020202020204" pitchFamily="34" charset="0"/>
              <a:cs typeface="Arial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231647" y="5745330"/>
            <a:ext cx="2687320" cy="598930"/>
            <a:chOff x="231647" y="5894832"/>
            <a:chExt cx="2687320" cy="581025"/>
          </a:xfrm>
        </p:grpSpPr>
        <p:sp>
          <p:nvSpPr>
            <p:cNvPr id="50" name="object 50"/>
            <p:cNvSpPr/>
            <p:nvPr/>
          </p:nvSpPr>
          <p:spPr>
            <a:xfrm>
              <a:off x="231647" y="5894832"/>
              <a:ext cx="2686799" cy="580644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02335" y="6407886"/>
              <a:ext cx="2369820" cy="64541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78891" y="5922261"/>
              <a:ext cx="2592705" cy="486409"/>
            </a:xfrm>
            <a:custGeom>
              <a:avLst/>
              <a:gdLst/>
              <a:ahLst/>
              <a:cxnLst/>
              <a:rect l="l" t="t" r="r" b="b"/>
              <a:pathLst>
                <a:path w="2592705" h="486410">
                  <a:moveTo>
                    <a:pt x="2482354" y="0"/>
                  </a:moveTo>
                  <a:lnTo>
                    <a:pt x="109969" y="0"/>
                  </a:lnTo>
                  <a:lnTo>
                    <a:pt x="67165" y="8642"/>
                  </a:lnTo>
                  <a:lnTo>
                    <a:pt x="32210" y="32210"/>
                  </a:lnTo>
                  <a:lnTo>
                    <a:pt x="8642" y="67165"/>
                  </a:lnTo>
                  <a:lnTo>
                    <a:pt x="0" y="109969"/>
                  </a:lnTo>
                  <a:lnTo>
                    <a:pt x="0" y="376186"/>
                  </a:lnTo>
                  <a:lnTo>
                    <a:pt x="8642" y="418990"/>
                  </a:lnTo>
                  <a:lnTo>
                    <a:pt x="32210" y="453945"/>
                  </a:lnTo>
                  <a:lnTo>
                    <a:pt x="67165" y="477513"/>
                  </a:lnTo>
                  <a:lnTo>
                    <a:pt x="109969" y="486156"/>
                  </a:lnTo>
                  <a:lnTo>
                    <a:pt x="2482354" y="486156"/>
                  </a:lnTo>
                  <a:lnTo>
                    <a:pt x="2525158" y="477513"/>
                  </a:lnTo>
                  <a:lnTo>
                    <a:pt x="2560113" y="453945"/>
                  </a:lnTo>
                  <a:lnTo>
                    <a:pt x="2583681" y="418990"/>
                  </a:lnTo>
                  <a:lnTo>
                    <a:pt x="2592324" y="376186"/>
                  </a:lnTo>
                  <a:lnTo>
                    <a:pt x="2592324" y="109969"/>
                  </a:lnTo>
                  <a:lnTo>
                    <a:pt x="2583681" y="67165"/>
                  </a:lnTo>
                  <a:lnTo>
                    <a:pt x="2560113" y="32210"/>
                  </a:lnTo>
                  <a:lnTo>
                    <a:pt x="2525158" y="8642"/>
                  </a:lnTo>
                  <a:lnTo>
                    <a:pt x="2482354" y="0"/>
                  </a:lnTo>
                  <a:close/>
                </a:path>
              </a:pathLst>
            </a:custGeom>
            <a:solidFill>
              <a:srgbClr val="ECF1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278891" y="5922261"/>
              <a:ext cx="2592705" cy="486409"/>
            </a:xfrm>
            <a:custGeom>
              <a:avLst/>
              <a:gdLst/>
              <a:ahLst/>
              <a:cxnLst/>
              <a:rect l="l" t="t" r="r" b="b"/>
              <a:pathLst>
                <a:path w="2592705" h="486410">
                  <a:moveTo>
                    <a:pt x="0" y="109969"/>
                  </a:moveTo>
                  <a:lnTo>
                    <a:pt x="8642" y="67165"/>
                  </a:lnTo>
                  <a:lnTo>
                    <a:pt x="32210" y="32210"/>
                  </a:lnTo>
                  <a:lnTo>
                    <a:pt x="67165" y="8642"/>
                  </a:lnTo>
                  <a:lnTo>
                    <a:pt x="109969" y="0"/>
                  </a:lnTo>
                  <a:lnTo>
                    <a:pt x="2482354" y="0"/>
                  </a:lnTo>
                  <a:lnTo>
                    <a:pt x="2525158" y="8642"/>
                  </a:lnTo>
                  <a:lnTo>
                    <a:pt x="2560113" y="32210"/>
                  </a:lnTo>
                  <a:lnTo>
                    <a:pt x="2583681" y="67165"/>
                  </a:lnTo>
                  <a:lnTo>
                    <a:pt x="2592324" y="109969"/>
                  </a:lnTo>
                  <a:lnTo>
                    <a:pt x="2592324" y="376186"/>
                  </a:lnTo>
                  <a:lnTo>
                    <a:pt x="2583681" y="418990"/>
                  </a:lnTo>
                  <a:lnTo>
                    <a:pt x="2560113" y="453945"/>
                  </a:lnTo>
                  <a:lnTo>
                    <a:pt x="2525158" y="477513"/>
                  </a:lnTo>
                  <a:lnTo>
                    <a:pt x="2482354" y="486156"/>
                  </a:lnTo>
                  <a:lnTo>
                    <a:pt x="109969" y="486156"/>
                  </a:lnTo>
                  <a:lnTo>
                    <a:pt x="67165" y="477513"/>
                  </a:lnTo>
                  <a:lnTo>
                    <a:pt x="32210" y="453945"/>
                  </a:lnTo>
                  <a:lnTo>
                    <a:pt x="8642" y="418990"/>
                  </a:lnTo>
                  <a:lnTo>
                    <a:pt x="0" y="376186"/>
                  </a:lnTo>
                  <a:lnTo>
                    <a:pt x="0" y="109969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365753" y="5794401"/>
            <a:ext cx="2497413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Referent i ri </a:t>
            </a:r>
            <a:r>
              <a:rPr sz="1000" spc="-65" dirty="0">
                <a:latin typeface="StobiSerif Regular" panose="02000503060000020004" pitchFamily="50" charset="0"/>
                <a:cs typeface="Arial"/>
              </a:rPr>
              <a:t> </a:t>
            </a:r>
            <a:r>
              <a:rPr sz="1000" dirty="0">
                <a:latin typeface="StobiSerif Regular" panose="02000503060000020004" pitchFamily="50" charset="0"/>
                <a:cs typeface="Carlito"/>
              </a:rPr>
              <a:t>-</a:t>
            </a:r>
            <a:r>
              <a:rPr lang="sq-AL" sz="1000" dirty="0">
                <a:latin typeface="StobiSerif Regular" panose="02000503060000020004" pitchFamily="50" charset="0"/>
                <a:cs typeface="Carlito"/>
              </a:rPr>
              <a:t>Punë administrative – teknike, korrier dhe automjete</a:t>
            </a:r>
            <a:endParaRPr sz="1000" dirty="0">
              <a:latin typeface="StobiSerif Regular" panose="02000503060000020004" pitchFamily="50" charset="0"/>
              <a:cs typeface="Arial"/>
            </a:endParaRPr>
          </a:p>
          <a:p>
            <a:pPr marL="23495" algn="ctr">
              <a:lnSpc>
                <a:spcPct val="100000"/>
              </a:lnSpc>
            </a:pPr>
            <a:r>
              <a:rPr sz="1000" spc="-30" dirty="0">
                <a:latin typeface="StobiSerif Regular" panose="02000503060000020004" pitchFamily="50" charset="0"/>
                <a:cs typeface="Arial"/>
              </a:rPr>
              <a:t>(</a:t>
            </a:r>
            <a:r>
              <a:rPr lang="sq-AL" sz="1000" spc="-30" dirty="0">
                <a:latin typeface="StobiSerif Regular" panose="02000503060000020004" pitchFamily="50" charset="0"/>
                <a:cs typeface="Arial"/>
              </a:rPr>
              <a:t>Amir Kurtishi</a:t>
            </a:r>
            <a:r>
              <a:rPr sz="1000" spc="-35" dirty="0">
                <a:latin typeface="StobiSerif Regular" panose="02000503060000020004" pitchFamily="50" charset="0"/>
                <a:cs typeface="Arial"/>
              </a:rPr>
              <a:t>)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1697137" y="49935"/>
            <a:ext cx="6068695" cy="6503264"/>
            <a:chOff x="1547622" y="-12707"/>
            <a:chExt cx="6068695" cy="6503264"/>
          </a:xfrm>
        </p:grpSpPr>
        <p:sp>
          <p:nvSpPr>
            <p:cNvPr id="56" name="object 56"/>
            <p:cNvSpPr/>
            <p:nvPr/>
          </p:nvSpPr>
          <p:spPr>
            <a:xfrm>
              <a:off x="1547622" y="1844802"/>
              <a:ext cx="6068695" cy="0"/>
            </a:xfrm>
            <a:custGeom>
              <a:avLst/>
              <a:gdLst/>
              <a:ahLst/>
              <a:cxnLst/>
              <a:rect l="l" t="t" r="r" b="b"/>
              <a:pathLst>
                <a:path w="6068695">
                  <a:moveTo>
                    <a:pt x="0" y="0"/>
                  </a:moveTo>
                  <a:lnTo>
                    <a:pt x="6068225" y="0"/>
                  </a:lnTo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4746498" y="189738"/>
              <a:ext cx="3810" cy="5365750"/>
            </a:xfrm>
            <a:custGeom>
              <a:avLst/>
              <a:gdLst/>
              <a:ahLst/>
              <a:cxnLst/>
              <a:rect l="l" t="t" r="r" b="b"/>
              <a:pathLst>
                <a:path w="3810" h="5365750">
                  <a:moveTo>
                    <a:pt x="3340" y="0"/>
                  </a:moveTo>
                  <a:lnTo>
                    <a:pt x="0" y="5365381"/>
                  </a:lnTo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686604" y="-12707"/>
              <a:ext cx="3974318" cy="664463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0" name="object 60"/>
            <p:cNvSpPr/>
            <p:nvPr/>
          </p:nvSpPr>
          <p:spPr>
            <a:xfrm>
              <a:off x="2998264" y="5675217"/>
              <a:ext cx="1472184" cy="815340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3073448" y="5726804"/>
              <a:ext cx="1377950" cy="721360"/>
            </a:xfrm>
            <a:custGeom>
              <a:avLst/>
              <a:gdLst/>
              <a:ahLst/>
              <a:cxnLst/>
              <a:rect l="l" t="t" r="r" b="b"/>
              <a:pathLst>
                <a:path w="1377950" h="721360">
                  <a:moveTo>
                    <a:pt x="1214640" y="0"/>
                  </a:moveTo>
                  <a:lnTo>
                    <a:pt x="163055" y="0"/>
                  </a:lnTo>
                  <a:lnTo>
                    <a:pt x="119707" y="5824"/>
                  </a:lnTo>
                  <a:lnTo>
                    <a:pt x="80756" y="22261"/>
                  </a:lnTo>
                  <a:lnTo>
                    <a:pt x="47756" y="47756"/>
                  </a:lnTo>
                  <a:lnTo>
                    <a:pt x="22261" y="80756"/>
                  </a:lnTo>
                  <a:lnTo>
                    <a:pt x="5824" y="119707"/>
                  </a:lnTo>
                  <a:lnTo>
                    <a:pt x="0" y="163055"/>
                  </a:lnTo>
                  <a:lnTo>
                    <a:pt x="0" y="557796"/>
                  </a:lnTo>
                  <a:lnTo>
                    <a:pt x="5824" y="601144"/>
                  </a:lnTo>
                  <a:lnTo>
                    <a:pt x="22261" y="640095"/>
                  </a:lnTo>
                  <a:lnTo>
                    <a:pt x="47756" y="673095"/>
                  </a:lnTo>
                  <a:lnTo>
                    <a:pt x="80756" y="698590"/>
                  </a:lnTo>
                  <a:lnTo>
                    <a:pt x="119707" y="715027"/>
                  </a:lnTo>
                  <a:lnTo>
                    <a:pt x="163055" y="720852"/>
                  </a:lnTo>
                  <a:lnTo>
                    <a:pt x="1214640" y="720852"/>
                  </a:lnTo>
                  <a:lnTo>
                    <a:pt x="1257988" y="715027"/>
                  </a:lnTo>
                  <a:lnTo>
                    <a:pt x="1296939" y="698590"/>
                  </a:lnTo>
                  <a:lnTo>
                    <a:pt x="1329939" y="673095"/>
                  </a:lnTo>
                  <a:lnTo>
                    <a:pt x="1355434" y="640095"/>
                  </a:lnTo>
                  <a:lnTo>
                    <a:pt x="1371871" y="601144"/>
                  </a:lnTo>
                  <a:lnTo>
                    <a:pt x="1377696" y="557796"/>
                  </a:lnTo>
                  <a:lnTo>
                    <a:pt x="1377696" y="163055"/>
                  </a:lnTo>
                  <a:lnTo>
                    <a:pt x="1371871" y="119707"/>
                  </a:lnTo>
                  <a:lnTo>
                    <a:pt x="1355434" y="80756"/>
                  </a:lnTo>
                  <a:lnTo>
                    <a:pt x="1329939" y="47756"/>
                  </a:lnTo>
                  <a:lnTo>
                    <a:pt x="1296939" y="22261"/>
                  </a:lnTo>
                  <a:lnTo>
                    <a:pt x="1257988" y="5824"/>
                  </a:lnTo>
                  <a:lnTo>
                    <a:pt x="1214640" y="0"/>
                  </a:lnTo>
                  <a:close/>
                </a:path>
              </a:pathLst>
            </a:custGeom>
            <a:solidFill>
              <a:srgbClr val="F0F4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3026839" y="5694494"/>
              <a:ext cx="1377950" cy="721360"/>
            </a:xfrm>
            <a:custGeom>
              <a:avLst/>
              <a:gdLst/>
              <a:ahLst/>
              <a:cxnLst/>
              <a:rect l="l" t="t" r="r" b="b"/>
              <a:pathLst>
                <a:path w="1377950" h="721360">
                  <a:moveTo>
                    <a:pt x="0" y="163055"/>
                  </a:moveTo>
                  <a:lnTo>
                    <a:pt x="5824" y="119707"/>
                  </a:lnTo>
                  <a:lnTo>
                    <a:pt x="22261" y="80756"/>
                  </a:lnTo>
                  <a:lnTo>
                    <a:pt x="47756" y="47756"/>
                  </a:lnTo>
                  <a:lnTo>
                    <a:pt x="80756" y="22261"/>
                  </a:lnTo>
                  <a:lnTo>
                    <a:pt x="119707" y="5824"/>
                  </a:lnTo>
                  <a:lnTo>
                    <a:pt x="163055" y="0"/>
                  </a:lnTo>
                  <a:lnTo>
                    <a:pt x="1214640" y="0"/>
                  </a:lnTo>
                  <a:lnTo>
                    <a:pt x="1257988" y="5824"/>
                  </a:lnTo>
                  <a:lnTo>
                    <a:pt x="1296939" y="22261"/>
                  </a:lnTo>
                  <a:lnTo>
                    <a:pt x="1329939" y="47756"/>
                  </a:lnTo>
                  <a:lnTo>
                    <a:pt x="1355434" y="80756"/>
                  </a:lnTo>
                  <a:lnTo>
                    <a:pt x="1371871" y="119707"/>
                  </a:lnTo>
                  <a:lnTo>
                    <a:pt x="1377696" y="163055"/>
                  </a:lnTo>
                  <a:lnTo>
                    <a:pt x="1377696" y="557796"/>
                  </a:lnTo>
                  <a:lnTo>
                    <a:pt x="1371871" y="601144"/>
                  </a:lnTo>
                  <a:lnTo>
                    <a:pt x="1355434" y="640095"/>
                  </a:lnTo>
                  <a:lnTo>
                    <a:pt x="1329939" y="673095"/>
                  </a:lnTo>
                  <a:lnTo>
                    <a:pt x="1296939" y="698590"/>
                  </a:lnTo>
                  <a:lnTo>
                    <a:pt x="1257988" y="715027"/>
                  </a:lnTo>
                  <a:lnTo>
                    <a:pt x="1214640" y="720852"/>
                  </a:lnTo>
                  <a:lnTo>
                    <a:pt x="163055" y="720852"/>
                  </a:lnTo>
                  <a:lnTo>
                    <a:pt x="119707" y="715027"/>
                  </a:lnTo>
                  <a:lnTo>
                    <a:pt x="80756" y="698590"/>
                  </a:lnTo>
                  <a:lnTo>
                    <a:pt x="47756" y="673095"/>
                  </a:lnTo>
                  <a:lnTo>
                    <a:pt x="22261" y="640095"/>
                  </a:lnTo>
                  <a:lnTo>
                    <a:pt x="5824" y="601144"/>
                  </a:lnTo>
                  <a:lnTo>
                    <a:pt x="0" y="557796"/>
                  </a:lnTo>
                  <a:lnTo>
                    <a:pt x="0" y="163055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4" name="object 64"/>
          <p:cNvGrpSpPr/>
          <p:nvPr/>
        </p:nvGrpSpPr>
        <p:grpSpPr>
          <a:xfrm>
            <a:off x="2796539" y="676148"/>
            <a:ext cx="4069842" cy="597535"/>
            <a:chOff x="2796539" y="666000"/>
            <a:chExt cx="3910965" cy="597535"/>
          </a:xfrm>
        </p:grpSpPr>
        <p:sp>
          <p:nvSpPr>
            <p:cNvPr id="65" name="object 65"/>
            <p:cNvSpPr/>
            <p:nvPr/>
          </p:nvSpPr>
          <p:spPr>
            <a:xfrm>
              <a:off x="2796539" y="666000"/>
              <a:ext cx="3910584" cy="597395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843783" y="693420"/>
              <a:ext cx="3816350" cy="502920"/>
            </a:xfrm>
            <a:custGeom>
              <a:avLst/>
              <a:gdLst/>
              <a:ahLst/>
              <a:cxnLst/>
              <a:rect l="l" t="t" r="r" b="b"/>
              <a:pathLst>
                <a:path w="3816350" h="502919">
                  <a:moveTo>
                    <a:pt x="3702329" y="0"/>
                  </a:moveTo>
                  <a:lnTo>
                    <a:pt x="113766" y="0"/>
                  </a:lnTo>
                  <a:lnTo>
                    <a:pt x="69480" y="8940"/>
                  </a:lnTo>
                  <a:lnTo>
                    <a:pt x="33318" y="33323"/>
                  </a:lnTo>
                  <a:lnTo>
                    <a:pt x="8939" y="69485"/>
                  </a:lnTo>
                  <a:lnTo>
                    <a:pt x="0" y="113766"/>
                  </a:lnTo>
                  <a:lnTo>
                    <a:pt x="0" y="389166"/>
                  </a:lnTo>
                  <a:lnTo>
                    <a:pt x="8939" y="433445"/>
                  </a:lnTo>
                  <a:lnTo>
                    <a:pt x="33318" y="469603"/>
                  </a:lnTo>
                  <a:lnTo>
                    <a:pt x="69480" y="493980"/>
                  </a:lnTo>
                  <a:lnTo>
                    <a:pt x="113766" y="502920"/>
                  </a:lnTo>
                  <a:lnTo>
                    <a:pt x="3702329" y="502920"/>
                  </a:lnTo>
                  <a:lnTo>
                    <a:pt x="3746615" y="493980"/>
                  </a:lnTo>
                  <a:lnTo>
                    <a:pt x="3782777" y="469603"/>
                  </a:lnTo>
                  <a:lnTo>
                    <a:pt x="3807156" y="433445"/>
                  </a:lnTo>
                  <a:lnTo>
                    <a:pt x="3816096" y="389166"/>
                  </a:lnTo>
                  <a:lnTo>
                    <a:pt x="3816096" y="113766"/>
                  </a:lnTo>
                  <a:lnTo>
                    <a:pt x="3807156" y="69485"/>
                  </a:lnTo>
                  <a:lnTo>
                    <a:pt x="3782777" y="33323"/>
                  </a:lnTo>
                  <a:lnTo>
                    <a:pt x="3746615" y="8940"/>
                  </a:lnTo>
                  <a:lnTo>
                    <a:pt x="3702329" y="0"/>
                  </a:lnTo>
                  <a:close/>
                </a:path>
              </a:pathLst>
            </a:custGeom>
            <a:solidFill>
              <a:srgbClr val="B9CD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843783" y="693420"/>
              <a:ext cx="3816350" cy="502920"/>
            </a:xfrm>
            <a:custGeom>
              <a:avLst/>
              <a:gdLst/>
              <a:ahLst/>
              <a:cxnLst/>
              <a:rect l="l" t="t" r="r" b="b"/>
              <a:pathLst>
                <a:path w="3816350" h="502919">
                  <a:moveTo>
                    <a:pt x="0" y="113766"/>
                  </a:moveTo>
                  <a:lnTo>
                    <a:pt x="8939" y="69485"/>
                  </a:lnTo>
                  <a:lnTo>
                    <a:pt x="33318" y="33323"/>
                  </a:lnTo>
                  <a:lnTo>
                    <a:pt x="69480" y="8940"/>
                  </a:lnTo>
                  <a:lnTo>
                    <a:pt x="113766" y="0"/>
                  </a:lnTo>
                  <a:lnTo>
                    <a:pt x="3702329" y="0"/>
                  </a:lnTo>
                  <a:lnTo>
                    <a:pt x="3746615" y="8940"/>
                  </a:lnTo>
                  <a:lnTo>
                    <a:pt x="3782777" y="33323"/>
                  </a:lnTo>
                  <a:lnTo>
                    <a:pt x="3807156" y="69485"/>
                  </a:lnTo>
                  <a:lnTo>
                    <a:pt x="3816096" y="113766"/>
                  </a:lnTo>
                  <a:lnTo>
                    <a:pt x="3816096" y="389166"/>
                  </a:lnTo>
                  <a:lnTo>
                    <a:pt x="3807156" y="433445"/>
                  </a:lnTo>
                  <a:lnTo>
                    <a:pt x="3782777" y="469603"/>
                  </a:lnTo>
                  <a:lnTo>
                    <a:pt x="3746615" y="493980"/>
                  </a:lnTo>
                  <a:lnTo>
                    <a:pt x="3702329" y="502920"/>
                  </a:lnTo>
                  <a:lnTo>
                    <a:pt x="113766" y="502920"/>
                  </a:lnTo>
                  <a:lnTo>
                    <a:pt x="69480" y="493980"/>
                  </a:lnTo>
                  <a:lnTo>
                    <a:pt x="33318" y="469603"/>
                  </a:lnTo>
                  <a:lnTo>
                    <a:pt x="8939" y="433445"/>
                  </a:lnTo>
                  <a:lnTo>
                    <a:pt x="0" y="389166"/>
                  </a:lnTo>
                  <a:lnTo>
                    <a:pt x="0" y="113766"/>
                  </a:lnTo>
                  <a:close/>
                </a:path>
              </a:pathLst>
            </a:custGeom>
            <a:ln w="9143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8" name="object 68"/>
          <p:cNvSpPr txBox="1"/>
          <p:nvPr/>
        </p:nvSpPr>
        <p:spPr>
          <a:xfrm>
            <a:off x="2949813" y="863206"/>
            <a:ext cx="3386166" cy="1519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sq-AL" sz="900" dirty="0">
                <a:latin typeface="StobiSerif Regular" panose="02000503060000020004" pitchFamily="50" charset="0"/>
                <a:cs typeface="Arial"/>
              </a:rPr>
              <a:t>Shef i çështjeve juridike, të përgjithshme dhe furnizime publike</a:t>
            </a:r>
            <a:endParaRPr sz="9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69" name="object 69"/>
          <p:cNvGrpSpPr/>
          <p:nvPr/>
        </p:nvGrpSpPr>
        <p:grpSpPr>
          <a:xfrm>
            <a:off x="2796539" y="1242072"/>
            <a:ext cx="4069842" cy="597535"/>
            <a:chOff x="2796539" y="1242072"/>
            <a:chExt cx="3910965" cy="597535"/>
          </a:xfrm>
        </p:grpSpPr>
        <p:sp>
          <p:nvSpPr>
            <p:cNvPr id="70" name="object 70"/>
            <p:cNvSpPr/>
            <p:nvPr/>
          </p:nvSpPr>
          <p:spPr>
            <a:xfrm>
              <a:off x="2796539" y="1242072"/>
              <a:ext cx="3910584" cy="597395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843783" y="1269492"/>
              <a:ext cx="3816350" cy="502920"/>
            </a:xfrm>
            <a:custGeom>
              <a:avLst/>
              <a:gdLst/>
              <a:ahLst/>
              <a:cxnLst/>
              <a:rect l="l" t="t" r="r" b="b"/>
              <a:pathLst>
                <a:path w="3816350" h="502919">
                  <a:moveTo>
                    <a:pt x="3702329" y="0"/>
                  </a:moveTo>
                  <a:lnTo>
                    <a:pt x="113766" y="0"/>
                  </a:lnTo>
                  <a:lnTo>
                    <a:pt x="69480" y="8940"/>
                  </a:lnTo>
                  <a:lnTo>
                    <a:pt x="33318" y="33323"/>
                  </a:lnTo>
                  <a:lnTo>
                    <a:pt x="8939" y="69485"/>
                  </a:lnTo>
                  <a:lnTo>
                    <a:pt x="0" y="113766"/>
                  </a:lnTo>
                  <a:lnTo>
                    <a:pt x="0" y="389166"/>
                  </a:lnTo>
                  <a:lnTo>
                    <a:pt x="8939" y="433445"/>
                  </a:lnTo>
                  <a:lnTo>
                    <a:pt x="33318" y="469603"/>
                  </a:lnTo>
                  <a:lnTo>
                    <a:pt x="69480" y="493980"/>
                  </a:lnTo>
                  <a:lnTo>
                    <a:pt x="113766" y="502920"/>
                  </a:lnTo>
                  <a:lnTo>
                    <a:pt x="3702329" y="502920"/>
                  </a:lnTo>
                  <a:lnTo>
                    <a:pt x="3746615" y="493980"/>
                  </a:lnTo>
                  <a:lnTo>
                    <a:pt x="3782777" y="469603"/>
                  </a:lnTo>
                  <a:lnTo>
                    <a:pt x="3807156" y="433445"/>
                  </a:lnTo>
                  <a:lnTo>
                    <a:pt x="3816096" y="389166"/>
                  </a:lnTo>
                  <a:lnTo>
                    <a:pt x="3816096" y="113766"/>
                  </a:lnTo>
                  <a:lnTo>
                    <a:pt x="3807156" y="69485"/>
                  </a:lnTo>
                  <a:lnTo>
                    <a:pt x="3782777" y="33323"/>
                  </a:lnTo>
                  <a:lnTo>
                    <a:pt x="3746615" y="8940"/>
                  </a:lnTo>
                  <a:lnTo>
                    <a:pt x="3702329" y="0"/>
                  </a:lnTo>
                  <a:close/>
                </a:path>
              </a:pathLst>
            </a:custGeom>
            <a:solidFill>
              <a:srgbClr val="DCE6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843783" y="1269492"/>
              <a:ext cx="3816350" cy="502920"/>
            </a:xfrm>
            <a:custGeom>
              <a:avLst/>
              <a:gdLst/>
              <a:ahLst/>
              <a:cxnLst/>
              <a:rect l="l" t="t" r="r" b="b"/>
              <a:pathLst>
                <a:path w="3816350" h="502919">
                  <a:moveTo>
                    <a:pt x="0" y="113766"/>
                  </a:moveTo>
                  <a:lnTo>
                    <a:pt x="8939" y="69485"/>
                  </a:lnTo>
                  <a:lnTo>
                    <a:pt x="33318" y="33323"/>
                  </a:lnTo>
                  <a:lnTo>
                    <a:pt x="69480" y="8940"/>
                  </a:lnTo>
                  <a:lnTo>
                    <a:pt x="113766" y="0"/>
                  </a:lnTo>
                  <a:lnTo>
                    <a:pt x="3702329" y="0"/>
                  </a:lnTo>
                  <a:lnTo>
                    <a:pt x="3746615" y="8940"/>
                  </a:lnTo>
                  <a:lnTo>
                    <a:pt x="3782777" y="33323"/>
                  </a:lnTo>
                  <a:lnTo>
                    <a:pt x="3807156" y="69485"/>
                  </a:lnTo>
                  <a:lnTo>
                    <a:pt x="3816096" y="113766"/>
                  </a:lnTo>
                  <a:lnTo>
                    <a:pt x="3816096" y="389166"/>
                  </a:lnTo>
                  <a:lnTo>
                    <a:pt x="3807156" y="433445"/>
                  </a:lnTo>
                  <a:lnTo>
                    <a:pt x="3782777" y="469603"/>
                  </a:lnTo>
                  <a:lnTo>
                    <a:pt x="3746615" y="493980"/>
                  </a:lnTo>
                  <a:lnTo>
                    <a:pt x="3702329" y="502920"/>
                  </a:lnTo>
                  <a:lnTo>
                    <a:pt x="113766" y="502920"/>
                  </a:lnTo>
                  <a:lnTo>
                    <a:pt x="69480" y="493980"/>
                  </a:lnTo>
                  <a:lnTo>
                    <a:pt x="33318" y="469603"/>
                  </a:lnTo>
                  <a:lnTo>
                    <a:pt x="8939" y="433445"/>
                  </a:lnTo>
                  <a:lnTo>
                    <a:pt x="0" y="389166"/>
                  </a:lnTo>
                  <a:lnTo>
                    <a:pt x="0" y="113766"/>
                  </a:lnTo>
                  <a:close/>
                </a:path>
              </a:pathLst>
            </a:custGeom>
            <a:ln w="9143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3" name="object 73"/>
          <p:cNvSpPr txBox="1"/>
          <p:nvPr/>
        </p:nvSpPr>
        <p:spPr>
          <a:xfrm>
            <a:off x="2918446" y="1417328"/>
            <a:ext cx="3753625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sq-AL" sz="900" spc="-45" dirty="0">
                <a:latin typeface="StobiSerif Regular" panose="02000503060000020004" pitchFamily="50" charset="0"/>
                <a:cs typeface="Arial"/>
              </a:rPr>
              <a:t>Ndihmës i shefit për çështje juridike, të përgjithshme dhe furrnizime publike</a:t>
            </a:r>
          </a:p>
          <a:p>
            <a:pPr algn="ctr">
              <a:lnSpc>
                <a:spcPct val="100000"/>
              </a:lnSpc>
            </a:pPr>
            <a:endParaRPr sz="900" dirty="0">
              <a:latin typeface="Trebuchet MS" panose="020B0603020202020204" pitchFamily="34" charset="0"/>
              <a:cs typeface="Arial"/>
            </a:endParaRPr>
          </a:p>
        </p:txBody>
      </p:sp>
      <p:grpSp>
        <p:nvGrpSpPr>
          <p:cNvPr id="74" name="object 74"/>
          <p:cNvGrpSpPr/>
          <p:nvPr/>
        </p:nvGrpSpPr>
        <p:grpSpPr>
          <a:xfrm>
            <a:off x="2828544" y="4802123"/>
            <a:ext cx="6050280" cy="1447800"/>
            <a:chOff x="2828544" y="4802123"/>
            <a:chExt cx="6050280" cy="1447800"/>
          </a:xfrm>
        </p:grpSpPr>
        <p:sp>
          <p:nvSpPr>
            <p:cNvPr id="75" name="object 75"/>
            <p:cNvSpPr/>
            <p:nvPr/>
          </p:nvSpPr>
          <p:spPr>
            <a:xfrm>
              <a:off x="2828544" y="6126479"/>
              <a:ext cx="428244" cy="123443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871978" y="6165341"/>
              <a:ext cx="323215" cy="0"/>
            </a:xfrm>
            <a:custGeom>
              <a:avLst/>
              <a:gdLst/>
              <a:ahLst/>
              <a:cxnLst/>
              <a:rect l="l" t="t" r="r" b="b"/>
              <a:pathLst>
                <a:path w="323214">
                  <a:moveTo>
                    <a:pt x="0" y="0"/>
                  </a:moveTo>
                  <a:lnTo>
                    <a:pt x="323202" y="0"/>
                  </a:lnTo>
                </a:path>
              </a:pathLst>
            </a:custGeom>
            <a:ln w="381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6263640" y="4802123"/>
              <a:ext cx="2615184" cy="853439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6310884" y="4829555"/>
              <a:ext cx="2520950" cy="759460"/>
            </a:xfrm>
            <a:custGeom>
              <a:avLst/>
              <a:gdLst/>
              <a:ahLst/>
              <a:cxnLst/>
              <a:rect l="l" t="t" r="r" b="b"/>
              <a:pathLst>
                <a:path w="2520950" h="759460">
                  <a:moveTo>
                    <a:pt x="2349017" y="0"/>
                  </a:moveTo>
                  <a:lnTo>
                    <a:pt x="171678" y="0"/>
                  </a:lnTo>
                  <a:lnTo>
                    <a:pt x="126038" y="6132"/>
                  </a:lnTo>
                  <a:lnTo>
                    <a:pt x="85027" y="23438"/>
                  </a:lnTo>
                  <a:lnTo>
                    <a:pt x="50282" y="50282"/>
                  </a:lnTo>
                  <a:lnTo>
                    <a:pt x="23438" y="85027"/>
                  </a:lnTo>
                  <a:lnTo>
                    <a:pt x="6132" y="126038"/>
                  </a:lnTo>
                  <a:lnTo>
                    <a:pt x="0" y="171678"/>
                  </a:lnTo>
                  <a:lnTo>
                    <a:pt x="0" y="587286"/>
                  </a:lnTo>
                  <a:lnTo>
                    <a:pt x="6132" y="632920"/>
                  </a:lnTo>
                  <a:lnTo>
                    <a:pt x="23438" y="673927"/>
                  </a:lnTo>
                  <a:lnTo>
                    <a:pt x="50282" y="708671"/>
                  </a:lnTo>
                  <a:lnTo>
                    <a:pt x="85027" y="735513"/>
                  </a:lnTo>
                  <a:lnTo>
                    <a:pt x="126038" y="752819"/>
                  </a:lnTo>
                  <a:lnTo>
                    <a:pt x="171678" y="758952"/>
                  </a:lnTo>
                  <a:lnTo>
                    <a:pt x="2349017" y="758952"/>
                  </a:lnTo>
                  <a:lnTo>
                    <a:pt x="2394657" y="752819"/>
                  </a:lnTo>
                  <a:lnTo>
                    <a:pt x="2435668" y="735513"/>
                  </a:lnTo>
                  <a:lnTo>
                    <a:pt x="2470413" y="708671"/>
                  </a:lnTo>
                  <a:lnTo>
                    <a:pt x="2497257" y="673927"/>
                  </a:lnTo>
                  <a:lnTo>
                    <a:pt x="2514563" y="632920"/>
                  </a:lnTo>
                  <a:lnTo>
                    <a:pt x="2520696" y="587286"/>
                  </a:lnTo>
                  <a:lnTo>
                    <a:pt x="2520696" y="171678"/>
                  </a:lnTo>
                  <a:lnTo>
                    <a:pt x="2514563" y="126038"/>
                  </a:lnTo>
                  <a:lnTo>
                    <a:pt x="2497257" y="85027"/>
                  </a:lnTo>
                  <a:lnTo>
                    <a:pt x="2470413" y="50282"/>
                  </a:lnTo>
                  <a:lnTo>
                    <a:pt x="2435668" y="23438"/>
                  </a:lnTo>
                  <a:lnTo>
                    <a:pt x="2394657" y="6132"/>
                  </a:lnTo>
                  <a:lnTo>
                    <a:pt x="2349017" y="0"/>
                  </a:lnTo>
                  <a:close/>
                </a:path>
              </a:pathLst>
            </a:custGeom>
            <a:solidFill>
              <a:srgbClr val="DCE6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6310884" y="4829555"/>
              <a:ext cx="2520950" cy="759460"/>
            </a:xfrm>
            <a:custGeom>
              <a:avLst/>
              <a:gdLst/>
              <a:ahLst/>
              <a:cxnLst/>
              <a:rect l="l" t="t" r="r" b="b"/>
              <a:pathLst>
                <a:path w="2520950" h="759460">
                  <a:moveTo>
                    <a:pt x="0" y="171678"/>
                  </a:moveTo>
                  <a:lnTo>
                    <a:pt x="6132" y="126038"/>
                  </a:lnTo>
                  <a:lnTo>
                    <a:pt x="23438" y="85027"/>
                  </a:lnTo>
                  <a:lnTo>
                    <a:pt x="50282" y="50282"/>
                  </a:lnTo>
                  <a:lnTo>
                    <a:pt x="85027" y="23438"/>
                  </a:lnTo>
                  <a:lnTo>
                    <a:pt x="126038" y="6132"/>
                  </a:lnTo>
                  <a:lnTo>
                    <a:pt x="171678" y="0"/>
                  </a:lnTo>
                  <a:lnTo>
                    <a:pt x="2349017" y="0"/>
                  </a:lnTo>
                  <a:lnTo>
                    <a:pt x="2394657" y="6132"/>
                  </a:lnTo>
                  <a:lnTo>
                    <a:pt x="2435668" y="23438"/>
                  </a:lnTo>
                  <a:lnTo>
                    <a:pt x="2470413" y="50282"/>
                  </a:lnTo>
                  <a:lnTo>
                    <a:pt x="2497257" y="85027"/>
                  </a:lnTo>
                  <a:lnTo>
                    <a:pt x="2514563" y="126038"/>
                  </a:lnTo>
                  <a:lnTo>
                    <a:pt x="2520696" y="171678"/>
                  </a:lnTo>
                  <a:lnTo>
                    <a:pt x="2520696" y="587286"/>
                  </a:lnTo>
                  <a:lnTo>
                    <a:pt x="2514563" y="632920"/>
                  </a:lnTo>
                  <a:lnTo>
                    <a:pt x="2497257" y="673927"/>
                  </a:lnTo>
                  <a:lnTo>
                    <a:pt x="2470413" y="708671"/>
                  </a:lnTo>
                  <a:lnTo>
                    <a:pt x="2435668" y="735513"/>
                  </a:lnTo>
                  <a:lnTo>
                    <a:pt x="2394657" y="752819"/>
                  </a:lnTo>
                  <a:lnTo>
                    <a:pt x="2349017" y="758952"/>
                  </a:lnTo>
                  <a:lnTo>
                    <a:pt x="171678" y="758952"/>
                  </a:lnTo>
                  <a:lnTo>
                    <a:pt x="126038" y="752819"/>
                  </a:lnTo>
                  <a:lnTo>
                    <a:pt x="85027" y="735513"/>
                  </a:lnTo>
                  <a:lnTo>
                    <a:pt x="50282" y="708671"/>
                  </a:lnTo>
                  <a:lnTo>
                    <a:pt x="23438" y="673927"/>
                  </a:lnTo>
                  <a:lnTo>
                    <a:pt x="6132" y="632920"/>
                  </a:lnTo>
                  <a:lnTo>
                    <a:pt x="0" y="587286"/>
                  </a:lnTo>
                  <a:lnTo>
                    <a:pt x="0" y="171678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0" name="object 80"/>
          <p:cNvSpPr txBox="1"/>
          <p:nvPr/>
        </p:nvSpPr>
        <p:spPr>
          <a:xfrm>
            <a:off x="6267902" y="4926444"/>
            <a:ext cx="2607692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450" algn="ctr">
              <a:lnSpc>
                <a:spcPct val="100000"/>
              </a:lnSpc>
            </a:pPr>
            <a:r>
              <a:rPr lang="sq-AL" sz="1000" spc="-80" dirty="0">
                <a:latin typeface="StobiSerif Regular" panose="02000503060000020004" pitchFamily="50" charset="0"/>
                <a:cs typeface="Arial"/>
              </a:rPr>
              <a:t>Bashkëpuntor i ri </a:t>
            </a:r>
            <a:r>
              <a:rPr lang="en-US" sz="1000" spc="-80" dirty="0">
                <a:latin typeface="StobiSerif Regular" panose="02000503060000020004" pitchFamily="50" charset="0"/>
                <a:cs typeface="Arial"/>
              </a:rPr>
              <a:t>- </a:t>
            </a:r>
            <a:r>
              <a:rPr lang="en-US" sz="1000" spc="-80" dirty="0" err="1">
                <a:latin typeface="StobiSerif Regular" panose="02000503060000020004" pitchFamily="50" charset="0"/>
                <a:cs typeface="Arial"/>
              </a:rPr>
              <a:t>për</a:t>
            </a:r>
            <a:r>
              <a:rPr lang="en-US" sz="1000" spc="-8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US" sz="1000" spc="-80" dirty="0" err="1">
                <a:latin typeface="StobiSerif Regular" panose="02000503060000020004" pitchFamily="50" charset="0"/>
                <a:cs typeface="Arial"/>
              </a:rPr>
              <a:t>përgatitjen</a:t>
            </a:r>
            <a:r>
              <a:rPr lang="en-US" sz="1000" spc="-80" dirty="0">
                <a:latin typeface="StobiSerif Regular" panose="02000503060000020004" pitchFamily="50" charset="0"/>
                <a:cs typeface="Arial"/>
              </a:rPr>
              <a:t> e </a:t>
            </a:r>
            <a:r>
              <a:rPr lang="en-US" sz="1000" spc="-80" dirty="0" err="1">
                <a:latin typeface="StobiSerif Regular" panose="02000503060000020004" pitchFamily="50" charset="0"/>
                <a:cs typeface="Arial"/>
              </a:rPr>
              <a:t>materialeve</a:t>
            </a:r>
            <a:r>
              <a:rPr lang="en-US" sz="1000" spc="-8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US" sz="1000" spc="-80" dirty="0" err="1">
                <a:latin typeface="StobiSerif Regular" panose="02000503060000020004" pitchFamily="50" charset="0"/>
                <a:cs typeface="Arial"/>
              </a:rPr>
              <a:t>për</a:t>
            </a:r>
            <a:r>
              <a:rPr lang="en-US" sz="1000" spc="-8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US" sz="1000" spc="-80" dirty="0" err="1">
                <a:latin typeface="StobiSerif Regular" panose="02000503060000020004" pitchFamily="50" charset="0"/>
                <a:cs typeface="Arial"/>
              </a:rPr>
              <a:t>mbledhjet</a:t>
            </a:r>
            <a:r>
              <a:rPr lang="en-US" sz="1000" spc="-80" dirty="0">
                <a:latin typeface="StobiSerif Regular" panose="02000503060000020004" pitchFamily="50" charset="0"/>
                <a:cs typeface="Arial"/>
              </a:rPr>
              <a:t> e </a:t>
            </a:r>
            <a:r>
              <a:rPr lang="en-US" sz="1000" spc="-80" dirty="0" err="1">
                <a:latin typeface="StobiSerif Regular" panose="02000503060000020004" pitchFamily="50" charset="0"/>
                <a:cs typeface="Arial"/>
              </a:rPr>
              <a:t>Bordit</a:t>
            </a:r>
            <a:r>
              <a:rPr lang="en-US" sz="1000" spc="-8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US" sz="1000" spc="-80" dirty="0" err="1">
                <a:latin typeface="StobiSerif Regular" panose="02000503060000020004" pitchFamily="50" charset="0"/>
                <a:cs typeface="Arial"/>
              </a:rPr>
              <a:t>të</a:t>
            </a:r>
            <a:r>
              <a:rPr lang="en-US" sz="1000" spc="-8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US" sz="1000" spc="-80" dirty="0" err="1">
                <a:latin typeface="StobiSerif Regular" panose="02000503060000020004" pitchFamily="50" charset="0"/>
                <a:cs typeface="Arial"/>
              </a:rPr>
              <a:t>Drejtorëve</a:t>
            </a:r>
            <a:r>
              <a:rPr lang="en-US" sz="1000" spc="-8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US" sz="1000" spc="-80" dirty="0" err="1">
                <a:latin typeface="StobiSerif Regular" panose="02000503060000020004" pitchFamily="50" charset="0"/>
                <a:cs typeface="Arial"/>
              </a:rPr>
              <a:t>dhe</a:t>
            </a:r>
            <a:r>
              <a:rPr lang="en-US" sz="1000" spc="-8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US" sz="1000" spc="-80" dirty="0" err="1">
                <a:latin typeface="StobiSerif Regular" panose="02000503060000020004" pitchFamily="50" charset="0"/>
                <a:cs typeface="Arial"/>
              </a:rPr>
              <a:t>mbështetjen</a:t>
            </a:r>
            <a:r>
              <a:rPr lang="en-US" sz="1000" spc="-8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US" sz="1000" spc="-80" dirty="0" err="1">
                <a:latin typeface="StobiSerif Regular" panose="02000503060000020004" pitchFamily="50" charset="0"/>
                <a:cs typeface="Arial"/>
              </a:rPr>
              <a:t>profesionale</a:t>
            </a:r>
            <a:r>
              <a:rPr lang="en-US" sz="1000" spc="-8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US" sz="1000" spc="-80" dirty="0" err="1">
                <a:latin typeface="StobiSerif Regular" panose="02000503060000020004" pitchFamily="50" charset="0"/>
                <a:cs typeface="Arial"/>
              </a:rPr>
              <a:t>për</a:t>
            </a:r>
            <a:r>
              <a:rPr lang="en-US" sz="1000" spc="-8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sq-AL" sz="1000" spc="-8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US" sz="1000" spc="-80" dirty="0" err="1">
                <a:latin typeface="StobiSerif Regular" panose="02000503060000020004" pitchFamily="50" charset="0"/>
                <a:cs typeface="Arial"/>
              </a:rPr>
              <a:t>të</a:t>
            </a:r>
            <a:r>
              <a:rPr lang="en-US" sz="1000" spc="-8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US" sz="1000" spc="-80" dirty="0" err="1">
                <a:latin typeface="StobiSerif Regular" panose="02000503060000020004" pitchFamily="50" charset="0"/>
                <a:cs typeface="Arial"/>
              </a:rPr>
              <a:t>vepruar</a:t>
            </a:r>
            <a:r>
              <a:rPr lang="en-US" sz="1000" spc="-8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US" sz="1000" spc="-80" dirty="0" err="1">
                <a:latin typeface="StobiSerif Regular" panose="02000503060000020004" pitchFamily="50" charset="0"/>
                <a:cs typeface="Arial"/>
              </a:rPr>
              <a:t>në</a:t>
            </a:r>
            <a:r>
              <a:rPr lang="en-US" sz="1000" spc="-8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US" sz="1000" spc="-80" dirty="0" err="1">
                <a:latin typeface="StobiSerif Regular" panose="02000503060000020004" pitchFamily="50" charset="0"/>
                <a:cs typeface="Arial"/>
              </a:rPr>
              <a:t>çështje</a:t>
            </a:r>
            <a:r>
              <a:rPr lang="en-US" sz="1000" spc="-8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US" sz="1000" spc="-80" dirty="0" err="1">
                <a:latin typeface="StobiSerif Regular" panose="02000503060000020004" pitchFamily="50" charset="0"/>
                <a:cs typeface="Arial"/>
              </a:rPr>
              <a:t>ligjore</a:t>
            </a:r>
            <a:endParaRPr lang="sq-AL" sz="1000" spc="-80" dirty="0">
              <a:latin typeface="StobiSerif Regular" panose="02000503060000020004" pitchFamily="50" charset="0"/>
              <a:cs typeface="Arial"/>
            </a:endParaRPr>
          </a:p>
          <a:p>
            <a:pPr marL="44450" algn="ctr">
              <a:lnSpc>
                <a:spcPct val="100000"/>
              </a:lnSpc>
            </a:pPr>
            <a:r>
              <a:rPr lang="sq-AL" sz="1000" spc="-80" dirty="0">
                <a:latin typeface="StobiSerif Regular" panose="02000503060000020004" pitchFamily="50" charset="0"/>
                <a:cs typeface="Arial"/>
              </a:rPr>
              <a:t>(</a:t>
            </a:r>
            <a:r>
              <a:rPr sz="1000" spc="-80" dirty="0">
                <a:latin typeface="StobiSerif Regular" panose="02000503060000020004" pitchFamily="50" charset="0"/>
                <a:cs typeface="Arial"/>
              </a:rPr>
              <a:t>Ј</a:t>
            </a:r>
            <a:r>
              <a:rPr lang="sq-AL" sz="1000" spc="-80" dirty="0">
                <a:latin typeface="StobiSerif Regular" panose="02000503060000020004" pitchFamily="50" charset="0"/>
                <a:cs typeface="Arial"/>
              </a:rPr>
              <a:t>usuf  Lazum</a:t>
            </a:r>
            <a:r>
              <a:rPr sz="1000" spc="-55" dirty="0">
                <a:latin typeface="StobiSerif Regular" panose="02000503060000020004" pitchFamily="50" charset="0"/>
                <a:cs typeface="Arial"/>
              </a:rPr>
              <a:t>)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441191" y="1930907"/>
            <a:ext cx="2607564" cy="73761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5" name="object 85"/>
          <p:cNvGrpSpPr/>
          <p:nvPr/>
        </p:nvGrpSpPr>
        <p:grpSpPr>
          <a:xfrm>
            <a:off x="3642708" y="2692816"/>
            <a:ext cx="2250947" cy="670560"/>
            <a:chOff x="3797808" y="2692907"/>
            <a:chExt cx="2250947" cy="670560"/>
          </a:xfrm>
        </p:grpSpPr>
        <p:sp>
          <p:nvSpPr>
            <p:cNvPr id="86" name="object 86"/>
            <p:cNvSpPr/>
            <p:nvPr/>
          </p:nvSpPr>
          <p:spPr>
            <a:xfrm>
              <a:off x="3797808" y="2692907"/>
              <a:ext cx="1894332" cy="670560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3896868" y="3251644"/>
              <a:ext cx="1716024" cy="64579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3845052" y="2720352"/>
              <a:ext cx="2203703" cy="576580"/>
            </a:xfrm>
            <a:custGeom>
              <a:avLst/>
              <a:gdLst/>
              <a:ahLst/>
              <a:cxnLst/>
              <a:rect l="l" t="t" r="r" b="b"/>
              <a:pathLst>
                <a:path w="1800225" h="576579">
                  <a:moveTo>
                    <a:pt x="1669542" y="0"/>
                  </a:moveTo>
                  <a:lnTo>
                    <a:pt x="130302" y="0"/>
                  </a:lnTo>
                  <a:lnTo>
                    <a:pt x="79584" y="10238"/>
                  </a:lnTo>
                  <a:lnTo>
                    <a:pt x="38166" y="38161"/>
                  </a:lnTo>
                  <a:lnTo>
                    <a:pt x="10240" y="79579"/>
                  </a:lnTo>
                  <a:lnTo>
                    <a:pt x="0" y="130301"/>
                  </a:lnTo>
                  <a:lnTo>
                    <a:pt x="0" y="445757"/>
                  </a:lnTo>
                  <a:lnTo>
                    <a:pt x="10240" y="496481"/>
                  </a:lnTo>
                  <a:lnTo>
                    <a:pt x="38166" y="537903"/>
                  </a:lnTo>
                  <a:lnTo>
                    <a:pt x="79584" y="565831"/>
                  </a:lnTo>
                  <a:lnTo>
                    <a:pt x="130302" y="576071"/>
                  </a:lnTo>
                  <a:lnTo>
                    <a:pt x="1669542" y="576071"/>
                  </a:lnTo>
                  <a:lnTo>
                    <a:pt x="1720259" y="565831"/>
                  </a:lnTo>
                  <a:lnTo>
                    <a:pt x="1761677" y="537903"/>
                  </a:lnTo>
                  <a:lnTo>
                    <a:pt x="1789603" y="496481"/>
                  </a:lnTo>
                  <a:lnTo>
                    <a:pt x="1799844" y="445757"/>
                  </a:lnTo>
                  <a:lnTo>
                    <a:pt x="1799844" y="130301"/>
                  </a:lnTo>
                  <a:lnTo>
                    <a:pt x="1789603" y="79579"/>
                  </a:lnTo>
                  <a:lnTo>
                    <a:pt x="1761677" y="38161"/>
                  </a:lnTo>
                  <a:lnTo>
                    <a:pt x="1720259" y="10238"/>
                  </a:lnTo>
                  <a:lnTo>
                    <a:pt x="1669542" y="0"/>
                  </a:lnTo>
                  <a:close/>
                </a:path>
              </a:pathLst>
            </a:custGeom>
            <a:solidFill>
              <a:srgbClr val="3760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3866655" y="2720352"/>
              <a:ext cx="1778622" cy="576580"/>
            </a:xfrm>
            <a:custGeom>
              <a:avLst/>
              <a:gdLst/>
              <a:ahLst/>
              <a:cxnLst/>
              <a:rect l="l" t="t" r="r" b="b"/>
              <a:pathLst>
                <a:path w="1800225" h="576579">
                  <a:moveTo>
                    <a:pt x="0" y="130301"/>
                  </a:moveTo>
                  <a:lnTo>
                    <a:pt x="10240" y="79579"/>
                  </a:lnTo>
                  <a:lnTo>
                    <a:pt x="38166" y="38161"/>
                  </a:lnTo>
                  <a:lnTo>
                    <a:pt x="79584" y="10238"/>
                  </a:lnTo>
                  <a:lnTo>
                    <a:pt x="130302" y="0"/>
                  </a:lnTo>
                  <a:lnTo>
                    <a:pt x="1669542" y="0"/>
                  </a:lnTo>
                  <a:lnTo>
                    <a:pt x="1720259" y="10238"/>
                  </a:lnTo>
                  <a:lnTo>
                    <a:pt x="1761677" y="38161"/>
                  </a:lnTo>
                  <a:lnTo>
                    <a:pt x="1789603" y="79579"/>
                  </a:lnTo>
                  <a:lnTo>
                    <a:pt x="1799844" y="130301"/>
                  </a:lnTo>
                  <a:lnTo>
                    <a:pt x="1799844" y="445757"/>
                  </a:lnTo>
                  <a:lnTo>
                    <a:pt x="1789603" y="496481"/>
                  </a:lnTo>
                  <a:lnTo>
                    <a:pt x="1761677" y="537903"/>
                  </a:lnTo>
                  <a:lnTo>
                    <a:pt x="1720259" y="565831"/>
                  </a:lnTo>
                  <a:lnTo>
                    <a:pt x="1669542" y="576071"/>
                  </a:lnTo>
                  <a:lnTo>
                    <a:pt x="130302" y="576071"/>
                  </a:lnTo>
                  <a:lnTo>
                    <a:pt x="79584" y="565831"/>
                  </a:lnTo>
                  <a:lnTo>
                    <a:pt x="38166" y="537903"/>
                  </a:lnTo>
                  <a:lnTo>
                    <a:pt x="10240" y="496481"/>
                  </a:lnTo>
                  <a:lnTo>
                    <a:pt x="0" y="445757"/>
                  </a:lnTo>
                  <a:lnTo>
                    <a:pt x="0" y="130301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0" name="object 90"/>
          <p:cNvSpPr txBox="1"/>
          <p:nvPr/>
        </p:nvSpPr>
        <p:spPr>
          <a:xfrm>
            <a:off x="3913378" y="2824189"/>
            <a:ext cx="1706880" cy="72904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lang="sq-AL" sz="1000" spc="-45" dirty="0">
                <a:solidFill>
                  <a:srgbClr val="FFFFFF"/>
                </a:solidFill>
                <a:latin typeface="StobiSerif Regular" panose="02000503060000020004" pitchFamily="50" charset="0"/>
                <a:cs typeface="Arial"/>
              </a:rPr>
              <a:t>Udhëheqës departamentit</a:t>
            </a:r>
            <a:r>
              <a:rPr sz="1000" spc="-35" dirty="0">
                <a:solidFill>
                  <a:srgbClr val="FFFFFF"/>
                </a:solidFill>
                <a:latin typeface="StobiSerif Regular" panose="02000503060000020004" pitchFamily="50" charset="0"/>
                <a:cs typeface="Arial"/>
              </a:rPr>
              <a:t> </a:t>
            </a:r>
            <a:r>
              <a:rPr lang="mk-MK" sz="1000" b="1" spc="-50" dirty="0">
                <a:solidFill>
                  <a:srgbClr val="FFFFFF"/>
                </a:solidFill>
                <a:latin typeface="StobiSerif Regular" panose="02000503060000020004" pitchFamily="50" charset="0"/>
                <a:cs typeface="Carlito"/>
              </a:rPr>
              <a:t>–</a:t>
            </a:r>
            <a:r>
              <a:rPr lang="sq-AL" sz="1000" spc="-50" dirty="0">
                <a:solidFill>
                  <a:srgbClr val="FFFFFF"/>
                </a:solidFill>
                <a:latin typeface="StobiSerif Regular" panose="02000503060000020004" pitchFamily="50" charset="0"/>
                <a:cs typeface="Arial"/>
              </a:rPr>
              <a:t> Furniizime publike</a:t>
            </a:r>
          </a:p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endParaRPr lang="sq-AL" sz="800" spc="-50" dirty="0">
              <a:solidFill>
                <a:srgbClr val="FFFFFF"/>
              </a:solidFill>
              <a:latin typeface="Trebuchet MS" panose="020B0603020202020204" pitchFamily="34" charset="0"/>
              <a:cs typeface="Arial"/>
            </a:endParaRPr>
          </a:p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endParaRPr lang="sq-AL" sz="800" spc="-50" dirty="0">
              <a:solidFill>
                <a:srgbClr val="FFFFFF"/>
              </a:solidFill>
              <a:latin typeface="Trebuchet MS" panose="020B0603020202020204" pitchFamily="34" charset="0"/>
              <a:cs typeface="Arial"/>
            </a:endParaRPr>
          </a:p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endParaRPr sz="800" dirty="0">
              <a:latin typeface="Trebuchet MS" panose="020B0603020202020204" pitchFamily="34" charset="0"/>
              <a:cs typeface="Arial"/>
            </a:endParaRPr>
          </a:p>
        </p:txBody>
      </p:sp>
      <p:grpSp>
        <p:nvGrpSpPr>
          <p:cNvPr id="91" name="object 91"/>
          <p:cNvGrpSpPr/>
          <p:nvPr/>
        </p:nvGrpSpPr>
        <p:grpSpPr>
          <a:xfrm>
            <a:off x="3797808" y="3450335"/>
            <a:ext cx="1894839" cy="675640"/>
            <a:chOff x="3797808" y="3450335"/>
            <a:chExt cx="1894839" cy="675640"/>
          </a:xfrm>
        </p:grpSpPr>
        <p:sp>
          <p:nvSpPr>
            <p:cNvPr id="92" name="object 92"/>
            <p:cNvSpPr/>
            <p:nvPr/>
          </p:nvSpPr>
          <p:spPr>
            <a:xfrm>
              <a:off x="3797808" y="3450335"/>
              <a:ext cx="1894332" cy="655319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3878580" y="3962755"/>
              <a:ext cx="1755648" cy="162712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3845052" y="3477767"/>
              <a:ext cx="1800225" cy="561340"/>
            </a:xfrm>
            <a:custGeom>
              <a:avLst/>
              <a:gdLst/>
              <a:ahLst/>
              <a:cxnLst/>
              <a:rect l="l" t="t" r="r" b="b"/>
              <a:pathLst>
                <a:path w="1800225" h="561339">
                  <a:moveTo>
                    <a:pt x="1672983" y="0"/>
                  </a:moveTo>
                  <a:lnTo>
                    <a:pt x="126860" y="0"/>
                  </a:lnTo>
                  <a:lnTo>
                    <a:pt x="77479" y="9968"/>
                  </a:lnTo>
                  <a:lnTo>
                    <a:pt x="37155" y="37155"/>
                  </a:lnTo>
                  <a:lnTo>
                    <a:pt x="9968" y="77479"/>
                  </a:lnTo>
                  <a:lnTo>
                    <a:pt x="0" y="126860"/>
                  </a:lnTo>
                  <a:lnTo>
                    <a:pt x="0" y="433971"/>
                  </a:lnTo>
                  <a:lnTo>
                    <a:pt x="9968" y="483352"/>
                  </a:lnTo>
                  <a:lnTo>
                    <a:pt x="37155" y="523676"/>
                  </a:lnTo>
                  <a:lnTo>
                    <a:pt x="77479" y="550863"/>
                  </a:lnTo>
                  <a:lnTo>
                    <a:pt x="126860" y="560831"/>
                  </a:lnTo>
                  <a:lnTo>
                    <a:pt x="1672983" y="560831"/>
                  </a:lnTo>
                  <a:lnTo>
                    <a:pt x="1722364" y="550863"/>
                  </a:lnTo>
                  <a:lnTo>
                    <a:pt x="1762688" y="523676"/>
                  </a:lnTo>
                  <a:lnTo>
                    <a:pt x="1789875" y="483352"/>
                  </a:lnTo>
                  <a:lnTo>
                    <a:pt x="1799844" y="433971"/>
                  </a:lnTo>
                  <a:lnTo>
                    <a:pt x="1799844" y="126860"/>
                  </a:lnTo>
                  <a:lnTo>
                    <a:pt x="1789875" y="77479"/>
                  </a:lnTo>
                  <a:lnTo>
                    <a:pt x="1762688" y="37155"/>
                  </a:lnTo>
                  <a:lnTo>
                    <a:pt x="1722364" y="9968"/>
                  </a:lnTo>
                  <a:lnTo>
                    <a:pt x="1672983" y="0"/>
                  </a:lnTo>
                  <a:close/>
                </a:path>
              </a:pathLst>
            </a:custGeom>
            <a:solidFill>
              <a:srgbClr val="95B3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3845052" y="3477767"/>
              <a:ext cx="1800225" cy="561340"/>
            </a:xfrm>
            <a:custGeom>
              <a:avLst/>
              <a:gdLst/>
              <a:ahLst/>
              <a:cxnLst/>
              <a:rect l="l" t="t" r="r" b="b"/>
              <a:pathLst>
                <a:path w="1800225" h="561339">
                  <a:moveTo>
                    <a:pt x="0" y="126860"/>
                  </a:moveTo>
                  <a:lnTo>
                    <a:pt x="9968" y="77479"/>
                  </a:lnTo>
                  <a:lnTo>
                    <a:pt x="37155" y="37155"/>
                  </a:lnTo>
                  <a:lnTo>
                    <a:pt x="77479" y="9968"/>
                  </a:lnTo>
                  <a:lnTo>
                    <a:pt x="126860" y="0"/>
                  </a:lnTo>
                  <a:lnTo>
                    <a:pt x="1672983" y="0"/>
                  </a:lnTo>
                  <a:lnTo>
                    <a:pt x="1722364" y="9968"/>
                  </a:lnTo>
                  <a:lnTo>
                    <a:pt x="1762688" y="37155"/>
                  </a:lnTo>
                  <a:lnTo>
                    <a:pt x="1789875" y="77479"/>
                  </a:lnTo>
                  <a:lnTo>
                    <a:pt x="1799844" y="126860"/>
                  </a:lnTo>
                  <a:lnTo>
                    <a:pt x="1799844" y="433971"/>
                  </a:lnTo>
                  <a:lnTo>
                    <a:pt x="1789875" y="483352"/>
                  </a:lnTo>
                  <a:lnTo>
                    <a:pt x="1762688" y="523676"/>
                  </a:lnTo>
                  <a:lnTo>
                    <a:pt x="1722364" y="550863"/>
                  </a:lnTo>
                  <a:lnTo>
                    <a:pt x="1672983" y="560831"/>
                  </a:lnTo>
                  <a:lnTo>
                    <a:pt x="126860" y="560831"/>
                  </a:lnTo>
                  <a:lnTo>
                    <a:pt x="77479" y="550863"/>
                  </a:lnTo>
                  <a:lnTo>
                    <a:pt x="37155" y="523676"/>
                  </a:lnTo>
                  <a:lnTo>
                    <a:pt x="9968" y="483352"/>
                  </a:lnTo>
                  <a:lnTo>
                    <a:pt x="0" y="433971"/>
                  </a:lnTo>
                  <a:lnTo>
                    <a:pt x="0" y="126860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7" name="object 97"/>
          <p:cNvGrpSpPr/>
          <p:nvPr/>
        </p:nvGrpSpPr>
        <p:grpSpPr>
          <a:xfrm>
            <a:off x="3803903" y="4155947"/>
            <a:ext cx="1896110" cy="763905"/>
            <a:chOff x="3803903" y="4155947"/>
            <a:chExt cx="1896110" cy="763905"/>
          </a:xfrm>
        </p:grpSpPr>
        <p:sp>
          <p:nvSpPr>
            <p:cNvPr id="98" name="object 98"/>
            <p:cNvSpPr/>
            <p:nvPr/>
          </p:nvSpPr>
          <p:spPr>
            <a:xfrm>
              <a:off x="3803903" y="4155947"/>
              <a:ext cx="1895855" cy="763524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3851147" y="4183379"/>
              <a:ext cx="1801495" cy="669290"/>
            </a:xfrm>
            <a:custGeom>
              <a:avLst/>
              <a:gdLst/>
              <a:ahLst/>
              <a:cxnLst/>
              <a:rect l="l" t="t" r="r" b="b"/>
              <a:pathLst>
                <a:path w="1801495" h="669289">
                  <a:moveTo>
                    <a:pt x="1650034" y="0"/>
                  </a:moveTo>
                  <a:lnTo>
                    <a:pt x="151333" y="0"/>
                  </a:lnTo>
                  <a:lnTo>
                    <a:pt x="103500" y="7715"/>
                  </a:lnTo>
                  <a:lnTo>
                    <a:pt x="61957" y="29198"/>
                  </a:lnTo>
                  <a:lnTo>
                    <a:pt x="29198" y="61957"/>
                  </a:lnTo>
                  <a:lnTo>
                    <a:pt x="7715" y="103500"/>
                  </a:lnTo>
                  <a:lnTo>
                    <a:pt x="0" y="151333"/>
                  </a:lnTo>
                  <a:lnTo>
                    <a:pt x="0" y="517702"/>
                  </a:lnTo>
                  <a:lnTo>
                    <a:pt x="7715" y="565535"/>
                  </a:lnTo>
                  <a:lnTo>
                    <a:pt x="29198" y="607078"/>
                  </a:lnTo>
                  <a:lnTo>
                    <a:pt x="61957" y="639837"/>
                  </a:lnTo>
                  <a:lnTo>
                    <a:pt x="103500" y="661320"/>
                  </a:lnTo>
                  <a:lnTo>
                    <a:pt x="151333" y="669036"/>
                  </a:lnTo>
                  <a:lnTo>
                    <a:pt x="1650034" y="669036"/>
                  </a:lnTo>
                  <a:lnTo>
                    <a:pt x="1697867" y="661320"/>
                  </a:lnTo>
                  <a:lnTo>
                    <a:pt x="1739410" y="639837"/>
                  </a:lnTo>
                  <a:lnTo>
                    <a:pt x="1772169" y="607078"/>
                  </a:lnTo>
                  <a:lnTo>
                    <a:pt x="1793652" y="565535"/>
                  </a:lnTo>
                  <a:lnTo>
                    <a:pt x="1801368" y="517702"/>
                  </a:lnTo>
                  <a:lnTo>
                    <a:pt x="1801368" y="151333"/>
                  </a:lnTo>
                  <a:lnTo>
                    <a:pt x="1793652" y="103500"/>
                  </a:lnTo>
                  <a:lnTo>
                    <a:pt x="1772169" y="61957"/>
                  </a:lnTo>
                  <a:lnTo>
                    <a:pt x="1739410" y="29198"/>
                  </a:lnTo>
                  <a:lnTo>
                    <a:pt x="1697867" y="7715"/>
                  </a:lnTo>
                  <a:lnTo>
                    <a:pt x="1650034" y="0"/>
                  </a:lnTo>
                  <a:close/>
                </a:path>
              </a:pathLst>
            </a:custGeom>
            <a:solidFill>
              <a:srgbClr val="B9CD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3851147" y="4183379"/>
              <a:ext cx="1801495" cy="669290"/>
            </a:xfrm>
            <a:custGeom>
              <a:avLst/>
              <a:gdLst/>
              <a:ahLst/>
              <a:cxnLst/>
              <a:rect l="l" t="t" r="r" b="b"/>
              <a:pathLst>
                <a:path w="1801495" h="669289">
                  <a:moveTo>
                    <a:pt x="0" y="151333"/>
                  </a:moveTo>
                  <a:lnTo>
                    <a:pt x="7715" y="103500"/>
                  </a:lnTo>
                  <a:lnTo>
                    <a:pt x="29198" y="61957"/>
                  </a:lnTo>
                  <a:lnTo>
                    <a:pt x="61957" y="29198"/>
                  </a:lnTo>
                  <a:lnTo>
                    <a:pt x="103500" y="7715"/>
                  </a:lnTo>
                  <a:lnTo>
                    <a:pt x="151333" y="0"/>
                  </a:lnTo>
                  <a:lnTo>
                    <a:pt x="1650034" y="0"/>
                  </a:lnTo>
                  <a:lnTo>
                    <a:pt x="1697867" y="7715"/>
                  </a:lnTo>
                  <a:lnTo>
                    <a:pt x="1739410" y="29198"/>
                  </a:lnTo>
                  <a:lnTo>
                    <a:pt x="1772169" y="61957"/>
                  </a:lnTo>
                  <a:lnTo>
                    <a:pt x="1793652" y="103500"/>
                  </a:lnTo>
                  <a:lnTo>
                    <a:pt x="1801368" y="151333"/>
                  </a:lnTo>
                  <a:lnTo>
                    <a:pt x="1801368" y="517702"/>
                  </a:lnTo>
                  <a:lnTo>
                    <a:pt x="1793652" y="565535"/>
                  </a:lnTo>
                  <a:lnTo>
                    <a:pt x="1772169" y="607078"/>
                  </a:lnTo>
                  <a:lnTo>
                    <a:pt x="1739410" y="639837"/>
                  </a:lnTo>
                  <a:lnTo>
                    <a:pt x="1697867" y="661320"/>
                  </a:lnTo>
                  <a:lnTo>
                    <a:pt x="1650034" y="669036"/>
                  </a:lnTo>
                  <a:lnTo>
                    <a:pt x="151333" y="669036"/>
                  </a:lnTo>
                  <a:lnTo>
                    <a:pt x="103500" y="661320"/>
                  </a:lnTo>
                  <a:lnTo>
                    <a:pt x="61957" y="639837"/>
                  </a:lnTo>
                  <a:lnTo>
                    <a:pt x="29198" y="607078"/>
                  </a:lnTo>
                  <a:lnTo>
                    <a:pt x="7715" y="565535"/>
                  </a:lnTo>
                  <a:lnTo>
                    <a:pt x="0" y="517702"/>
                  </a:lnTo>
                  <a:lnTo>
                    <a:pt x="0" y="151333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1" name="object 101"/>
          <p:cNvSpPr txBox="1"/>
          <p:nvPr/>
        </p:nvSpPr>
        <p:spPr>
          <a:xfrm>
            <a:off x="4013327" y="4211468"/>
            <a:ext cx="1492250" cy="7643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  <a:spcBef>
                <a:spcPts val="100"/>
              </a:spcBef>
            </a:pPr>
            <a:r>
              <a:rPr lang="en-GB" sz="1000" dirty="0" err="1">
                <a:latin typeface="StobiSerif Regular" panose="02000503060000020004" pitchFamily="50" charset="0"/>
                <a:cs typeface="Arial"/>
              </a:rPr>
              <a:t>Bashkëpunëtor</a:t>
            </a:r>
            <a:r>
              <a:rPr lang="en-GB" sz="10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  <a:cs typeface="Arial"/>
              </a:rPr>
              <a:t>i</a:t>
            </a:r>
            <a:r>
              <a:rPr lang="en-GB" sz="10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  <a:cs typeface="Arial"/>
              </a:rPr>
              <a:t>Lartë</a:t>
            </a:r>
            <a:r>
              <a:rPr lang="en-GB" sz="10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  <a:cs typeface="Arial"/>
              </a:rPr>
              <a:t>për</a:t>
            </a:r>
            <a:r>
              <a:rPr lang="en-GB" sz="10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  <a:cs typeface="Arial"/>
              </a:rPr>
              <a:t>përgatitjen</a:t>
            </a:r>
            <a:r>
              <a:rPr lang="en-GB" sz="10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  <a:cs typeface="Arial"/>
              </a:rPr>
              <a:t>dhe</a:t>
            </a:r>
            <a:r>
              <a:rPr lang="en-GB" sz="10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  <a:cs typeface="Arial"/>
              </a:rPr>
              <a:t>zbatimin</a:t>
            </a:r>
            <a:r>
              <a:rPr lang="en-GB" sz="1000" dirty="0">
                <a:latin typeface="StobiSerif Regular" panose="02000503060000020004" pitchFamily="50" charset="0"/>
                <a:cs typeface="Arial"/>
              </a:rPr>
              <a:t> e </a:t>
            </a:r>
            <a:r>
              <a:rPr lang="en-GB" sz="1000" dirty="0" err="1">
                <a:latin typeface="StobiSerif Regular" panose="02000503060000020004" pitchFamily="50" charset="0"/>
                <a:cs typeface="Arial"/>
              </a:rPr>
              <a:t>kontratave</a:t>
            </a:r>
            <a:r>
              <a:rPr lang="en-GB" sz="10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  <a:cs typeface="Arial"/>
              </a:rPr>
              <a:t>të</a:t>
            </a:r>
            <a:r>
              <a:rPr lang="en-GB" sz="10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sq-AL" sz="1000" dirty="0">
                <a:latin typeface="StobiSerif Regular" panose="02000503060000020004" pitchFamily="50" charset="0"/>
                <a:cs typeface="Arial"/>
              </a:rPr>
              <a:t>furnizimeve</a:t>
            </a:r>
            <a:r>
              <a:rPr lang="en-GB" sz="10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  <a:cs typeface="Arial"/>
              </a:rPr>
              <a:t>publik</a:t>
            </a:r>
            <a:r>
              <a:rPr lang="sq-AL" sz="1000" dirty="0">
                <a:latin typeface="StobiSerif Regular" panose="02000503060000020004" pitchFamily="50" charset="0"/>
                <a:cs typeface="Arial"/>
              </a:rPr>
              <a:t>e</a:t>
            </a:r>
            <a:endParaRPr lang="en-GB" sz="1000" dirty="0">
              <a:latin typeface="StobiSerif Regular" panose="02000503060000020004" pitchFamily="50" charset="0"/>
              <a:cs typeface="Arial"/>
            </a:endParaRPr>
          </a:p>
          <a:p>
            <a:pPr marL="12700" marR="5080" indent="-1905" algn="ctr">
              <a:lnSpc>
                <a:spcPct val="100000"/>
              </a:lnSpc>
              <a:spcBef>
                <a:spcPts val="100"/>
              </a:spcBef>
            </a:pPr>
            <a:endParaRPr sz="800" dirty="0">
              <a:latin typeface="Arial"/>
              <a:cs typeface="Arial"/>
            </a:endParaRPr>
          </a:p>
        </p:txBody>
      </p:sp>
      <p:grpSp>
        <p:nvGrpSpPr>
          <p:cNvPr id="102" name="object 102"/>
          <p:cNvGrpSpPr/>
          <p:nvPr/>
        </p:nvGrpSpPr>
        <p:grpSpPr>
          <a:xfrm>
            <a:off x="3797808" y="4888991"/>
            <a:ext cx="1894839" cy="730250"/>
            <a:chOff x="3797808" y="4888991"/>
            <a:chExt cx="1894839" cy="730250"/>
          </a:xfrm>
        </p:grpSpPr>
        <p:sp>
          <p:nvSpPr>
            <p:cNvPr id="103" name="object 103"/>
            <p:cNvSpPr/>
            <p:nvPr/>
          </p:nvSpPr>
          <p:spPr>
            <a:xfrm>
              <a:off x="3797808" y="4888991"/>
              <a:ext cx="1894332" cy="729995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3907536" y="5508866"/>
              <a:ext cx="1696212" cy="91833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3845052" y="4916423"/>
              <a:ext cx="1800225" cy="635635"/>
            </a:xfrm>
            <a:custGeom>
              <a:avLst/>
              <a:gdLst/>
              <a:ahLst/>
              <a:cxnLst/>
              <a:rect l="l" t="t" r="r" b="b"/>
              <a:pathLst>
                <a:path w="1800225" h="635635">
                  <a:moveTo>
                    <a:pt x="1656092" y="0"/>
                  </a:moveTo>
                  <a:lnTo>
                    <a:pt x="143751" y="0"/>
                  </a:lnTo>
                  <a:lnTo>
                    <a:pt x="98316" y="7328"/>
                  </a:lnTo>
                  <a:lnTo>
                    <a:pt x="58855" y="27736"/>
                  </a:lnTo>
                  <a:lnTo>
                    <a:pt x="27736" y="58855"/>
                  </a:lnTo>
                  <a:lnTo>
                    <a:pt x="7328" y="98316"/>
                  </a:lnTo>
                  <a:lnTo>
                    <a:pt x="0" y="143751"/>
                  </a:lnTo>
                  <a:lnTo>
                    <a:pt x="0" y="491756"/>
                  </a:lnTo>
                  <a:lnTo>
                    <a:pt x="7328" y="537191"/>
                  </a:lnTo>
                  <a:lnTo>
                    <a:pt x="27736" y="576652"/>
                  </a:lnTo>
                  <a:lnTo>
                    <a:pt x="58855" y="607771"/>
                  </a:lnTo>
                  <a:lnTo>
                    <a:pt x="98316" y="628179"/>
                  </a:lnTo>
                  <a:lnTo>
                    <a:pt x="143751" y="635507"/>
                  </a:lnTo>
                  <a:lnTo>
                    <a:pt x="1656092" y="635507"/>
                  </a:lnTo>
                  <a:lnTo>
                    <a:pt x="1701527" y="628179"/>
                  </a:lnTo>
                  <a:lnTo>
                    <a:pt x="1740988" y="607771"/>
                  </a:lnTo>
                  <a:lnTo>
                    <a:pt x="1772107" y="576652"/>
                  </a:lnTo>
                  <a:lnTo>
                    <a:pt x="1792515" y="537191"/>
                  </a:lnTo>
                  <a:lnTo>
                    <a:pt x="1799844" y="491756"/>
                  </a:lnTo>
                  <a:lnTo>
                    <a:pt x="1799844" y="143751"/>
                  </a:lnTo>
                  <a:lnTo>
                    <a:pt x="1792515" y="98316"/>
                  </a:lnTo>
                  <a:lnTo>
                    <a:pt x="1772107" y="58855"/>
                  </a:lnTo>
                  <a:lnTo>
                    <a:pt x="1740988" y="27736"/>
                  </a:lnTo>
                  <a:lnTo>
                    <a:pt x="1701527" y="7328"/>
                  </a:lnTo>
                  <a:lnTo>
                    <a:pt x="1656092" y="0"/>
                  </a:lnTo>
                  <a:close/>
                </a:path>
              </a:pathLst>
            </a:custGeom>
            <a:solidFill>
              <a:srgbClr val="DCE6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3845052" y="4916423"/>
              <a:ext cx="1800225" cy="635635"/>
            </a:xfrm>
            <a:custGeom>
              <a:avLst/>
              <a:gdLst/>
              <a:ahLst/>
              <a:cxnLst/>
              <a:rect l="l" t="t" r="r" b="b"/>
              <a:pathLst>
                <a:path w="1800225" h="635635">
                  <a:moveTo>
                    <a:pt x="0" y="143751"/>
                  </a:moveTo>
                  <a:lnTo>
                    <a:pt x="7328" y="98316"/>
                  </a:lnTo>
                  <a:lnTo>
                    <a:pt x="27736" y="58855"/>
                  </a:lnTo>
                  <a:lnTo>
                    <a:pt x="58855" y="27736"/>
                  </a:lnTo>
                  <a:lnTo>
                    <a:pt x="98316" y="7328"/>
                  </a:lnTo>
                  <a:lnTo>
                    <a:pt x="143751" y="0"/>
                  </a:lnTo>
                  <a:lnTo>
                    <a:pt x="1656092" y="0"/>
                  </a:lnTo>
                  <a:lnTo>
                    <a:pt x="1701527" y="7328"/>
                  </a:lnTo>
                  <a:lnTo>
                    <a:pt x="1740988" y="27736"/>
                  </a:lnTo>
                  <a:lnTo>
                    <a:pt x="1772107" y="58855"/>
                  </a:lnTo>
                  <a:lnTo>
                    <a:pt x="1792515" y="98316"/>
                  </a:lnTo>
                  <a:lnTo>
                    <a:pt x="1799844" y="143751"/>
                  </a:lnTo>
                  <a:lnTo>
                    <a:pt x="1799844" y="491756"/>
                  </a:lnTo>
                  <a:lnTo>
                    <a:pt x="1792515" y="537191"/>
                  </a:lnTo>
                  <a:lnTo>
                    <a:pt x="1772107" y="576652"/>
                  </a:lnTo>
                  <a:lnTo>
                    <a:pt x="1740988" y="607771"/>
                  </a:lnTo>
                  <a:lnTo>
                    <a:pt x="1701527" y="628179"/>
                  </a:lnTo>
                  <a:lnTo>
                    <a:pt x="1656092" y="635507"/>
                  </a:lnTo>
                  <a:lnTo>
                    <a:pt x="143751" y="635507"/>
                  </a:lnTo>
                  <a:lnTo>
                    <a:pt x="98316" y="628179"/>
                  </a:lnTo>
                  <a:lnTo>
                    <a:pt x="58855" y="607771"/>
                  </a:lnTo>
                  <a:lnTo>
                    <a:pt x="27736" y="576652"/>
                  </a:lnTo>
                  <a:lnTo>
                    <a:pt x="7328" y="537191"/>
                  </a:lnTo>
                  <a:lnTo>
                    <a:pt x="0" y="491756"/>
                  </a:lnTo>
                  <a:lnTo>
                    <a:pt x="0" y="143751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9" name="object 109"/>
          <p:cNvGrpSpPr/>
          <p:nvPr/>
        </p:nvGrpSpPr>
        <p:grpSpPr>
          <a:xfrm>
            <a:off x="298704" y="3861828"/>
            <a:ext cx="2613660" cy="844550"/>
            <a:chOff x="298704" y="3861828"/>
            <a:chExt cx="2613660" cy="844550"/>
          </a:xfrm>
        </p:grpSpPr>
        <p:sp>
          <p:nvSpPr>
            <p:cNvPr id="110" name="object 110"/>
            <p:cNvSpPr/>
            <p:nvPr/>
          </p:nvSpPr>
          <p:spPr>
            <a:xfrm>
              <a:off x="298704" y="3861828"/>
              <a:ext cx="2613660" cy="844283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345948" y="3889247"/>
              <a:ext cx="2519680" cy="749935"/>
            </a:xfrm>
            <a:custGeom>
              <a:avLst/>
              <a:gdLst/>
              <a:ahLst/>
              <a:cxnLst/>
              <a:rect l="l" t="t" r="r" b="b"/>
              <a:pathLst>
                <a:path w="2519680" h="749935">
                  <a:moveTo>
                    <a:pt x="2349563" y="0"/>
                  </a:moveTo>
                  <a:lnTo>
                    <a:pt x="169608" y="0"/>
                  </a:lnTo>
                  <a:lnTo>
                    <a:pt x="124518" y="6058"/>
                  </a:lnTo>
                  <a:lnTo>
                    <a:pt x="84002" y="23155"/>
                  </a:lnTo>
                  <a:lnTo>
                    <a:pt x="49676" y="49676"/>
                  </a:lnTo>
                  <a:lnTo>
                    <a:pt x="23155" y="84002"/>
                  </a:lnTo>
                  <a:lnTo>
                    <a:pt x="6058" y="124518"/>
                  </a:lnTo>
                  <a:lnTo>
                    <a:pt x="0" y="169608"/>
                  </a:lnTo>
                  <a:lnTo>
                    <a:pt x="0" y="580199"/>
                  </a:lnTo>
                  <a:lnTo>
                    <a:pt x="6058" y="625289"/>
                  </a:lnTo>
                  <a:lnTo>
                    <a:pt x="23155" y="665805"/>
                  </a:lnTo>
                  <a:lnTo>
                    <a:pt x="49676" y="700131"/>
                  </a:lnTo>
                  <a:lnTo>
                    <a:pt x="84002" y="726652"/>
                  </a:lnTo>
                  <a:lnTo>
                    <a:pt x="124518" y="743749"/>
                  </a:lnTo>
                  <a:lnTo>
                    <a:pt x="169608" y="749807"/>
                  </a:lnTo>
                  <a:lnTo>
                    <a:pt x="2349563" y="749807"/>
                  </a:lnTo>
                  <a:lnTo>
                    <a:pt x="2394653" y="743749"/>
                  </a:lnTo>
                  <a:lnTo>
                    <a:pt x="2435169" y="726652"/>
                  </a:lnTo>
                  <a:lnTo>
                    <a:pt x="2469495" y="700131"/>
                  </a:lnTo>
                  <a:lnTo>
                    <a:pt x="2496016" y="665805"/>
                  </a:lnTo>
                  <a:lnTo>
                    <a:pt x="2513113" y="625289"/>
                  </a:lnTo>
                  <a:lnTo>
                    <a:pt x="2519172" y="580199"/>
                  </a:lnTo>
                  <a:lnTo>
                    <a:pt x="2519172" y="169608"/>
                  </a:lnTo>
                  <a:lnTo>
                    <a:pt x="2513113" y="124518"/>
                  </a:lnTo>
                  <a:lnTo>
                    <a:pt x="2496016" y="84002"/>
                  </a:lnTo>
                  <a:lnTo>
                    <a:pt x="2469495" y="49676"/>
                  </a:lnTo>
                  <a:lnTo>
                    <a:pt x="2435169" y="23155"/>
                  </a:lnTo>
                  <a:lnTo>
                    <a:pt x="2394653" y="6058"/>
                  </a:lnTo>
                  <a:lnTo>
                    <a:pt x="2349563" y="0"/>
                  </a:lnTo>
                  <a:close/>
                </a:path>
              </a:pathLst>
            </a:custGeom>
            <a:solidFill>
              <a:srgbClr val="B9CD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345948" y="3889247"/>
              <a:ext cx="2519680" cy="749935"/>
            </a:xfrm>
            <a:custGeom>
              <a:avLst/>
              <a:gdLst/>
              <a:ahLst/>
              <a:cxnLst/>
              <a:rect l="l" t="t" r="r" b="b"/>
              <a:pathLst>
                <a:path w="2519680" h="749935">
                  <a:moveTo>
                    <a:pt x="0" y="169608"/>
                  </a:moveTo>
                  <a:lnTo>
                    <a:pt x="6058" y="124518"/>
                  </a:lnTo>
                  <a:lnTo>
                    <a:pt x="23155" y="84002"/>
                  </a:lnTo>
                  <a:lnTo>
                    <a:pt x="49676" y="49676"/>
                  </a:lnTo>
                  <a:lnTo>
                    <a:pt x="84002" y="23155"/>
                  </a:lnTo>
                  <a:lnTo>
                    <a:pt x="124518" y="6058"/>
                  </a:lnTo>
                  <a:lnTo>
                    <a:pt x="169608" y="0"/>
                  </a:lnTo>
                  <a:lnTo>
                    <a:pt x="2349563" y="0"/>
                  </a:lnTo>
                  <a:lnTo>
                    <a:pt x="2394653" y="6058"/>
                  </a:lnTo>
                  <a:lnTo>
                    <a:pt x="2435169" y="23155"/>
                  </a:lnTo>
                  <a:lnTo>
                    <a:pt x="2469495" y="49676"/>
                  </a:lnTo>
                  <a:lnTo>
                    <a:pt x="2496016" y="84002"/>
                  </a:lnTo>
                  <a:lnTo>
                    <a:pt x="2513113" y="124518"/>
                  </a:lnTo>
                  <a:lnTo>
                    <a:pt x="2519172" y="169608"/>
                  </a:lnTo>
                  <a:lnTo>
                    <a:pt x="2519172" y="580199"/>
                  </a:lnTo>
                  <a:lnTo>
                    <a:pt x="2513113" y="625289"/>
                  </a:lnTo>
                  <a:lnTo>
                    <a:pt x="2496016" y="665805"/>
                  </a:lnTo>
                  <a:lnTo>
                    <a:pt x="2469495" y="700131"/>
                  </a:lnTo>
                  <a:lnTo>
                    <a:pt x="2435169" y="726652"/>
                  </a:lnTo>
                  <a:lnTo>
                    <a:pt x="2394653" y="743749"/>
                  </a:lnTo>
                  <a:lnTo>
                    <a:pt x="2349563" y="749807"/>
                  </a:lnTo>
                  <a:lnTo>
                    <a:pt x="169608" y="749807"/>
                  </a:lnTo>
                  <a:lnTo>
                    <a:pt x="124518" y="743749"/>
                  </a:lnTo>
                  <a:lnTo>
                    <a:pt x="84002" y="726652"/>
                  </a:lnTo>
                  <a:lnTo>
                    <a:pt x="49676" y="700131"/>
                  </a:lnTo>
                  <a:lnTo>
                    <a:pt x="23155" y="665805"/>
                  </a:lnTo>
                  <a:lnTo>
                    <a:pt x="6058" y="625289"/>
                  </a:lnTo>
                  <a:lnTo>
                    <a:pt x="0" y="580199"/>
                  </a:lnTo>
                  <a:lnTo>
                    <a:pt x="0" y="169608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3" name="object 113"/>
          <p:cNvSpPr txBox="1"/>
          <p:nvPr/>
        </p:nvSpPr>
        <p:spPr>
          <a:xfrm>
            <a:off x="487807" y="3956932"/>
            <a:ext cx="2218690" cy="6104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7325" marR="5080" indent="-175260" algn="ctr">
              <a:lnSpc>
                <a:spcPct val="100000"/>
              </a:lnSpc>
              <a:spcBef>
                <a:spcPts val="100"/>
              </a:spcBef>
            </a:pPr>
            <a:r>
              <a:rPr lang="sq-AL" sz="800" spc="-45" dirty="0">
                <a:latin typeface="Trebuchet MS" panose="020B0603020202020204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sq-AL" sz="1000" spc="-45" dirty="0">
                <a:latin typeface="StobiSerif Regular" panose="02000503060000020004" pitchFamily="50" charset="0"/>
                <a:ea typeface="Segoe UI" pitchFamily="34" charset="0"/>
                <a:cs typeface="Segoe UI" pitchFamily="34" charset="0"/>
              </a:rPr>
              <a:t>Bashkëpunëtor për punë administrative dhe protokolle në Agjenci</a:t>
            </a:r>
          </a:p>
          <a:p>
            <a:pPr marL="187325" marR="5080" indent="-175260" algn="ctr">
              <a:lnSpc>
                <a:spcPct val="100000"/>
              </a:lnSpc>
              <a:spcBef>
                <a:spcPts val="100"/>
              </a:spcBef>
            </a:pPr>
            <a:endParaRPr sz="800" dirty="0">
              <a:latin typeface="Trebuchet MS" panose="020B0603020202020204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235996" y="5874828"/>
            <a:ext cx="1539837" cy="854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lang="sq-AL" sz="1000" spc="-40" dirty="0">
                <a:latin typeface="StobiSerif Regular" panose="02000503060000020004" pitchFamily="50" charset="0"/>
                <a:cs typeface="Times New Roman" pitchFamily="18" charset="0"/>
              </a:rPr>
              <a:t>Higjiena</a:t>
            </a:r>
            <a:endParaRPr lang="en-US" sz="1000" dirty="0">
              <a:latin typeface="StobiSerif Regular" panose="02000503060000020004" pitchFamily="50" charset="0"/>
              <a:cs typeface="Times New Roman" pitchFamily="18" charset="0"/>
            </a:endParaRPr>
          </a:p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000" spc="-45" dirty="0">
                <a:latin typeface="StobiSerif Regular" panose="02000503060000020004" pitchFamily="50" charset="0"/>
                <a:cs typeface="Carlito"/>
              </a:rPr>
              <a:t>(</a:t>
            </a: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Roze Atanasovska</a:t>
            </a:r>
            <a:r>
              <a:rPr sz="1000" b="1" spc="-35" dirty="0">
                <a:latin typeface="Arial"/>
                <a:cs typeface="Arial"/>
              </a:rPr>
              <a:t>)</a:t>
            </a:r>
            <a:endParaRPr lang="sq-AL" sz="1000" b="1" spc="-35" dirty="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lang="sq-AL" sz="1000" spc="-35" dirty="0">
                <a:latin typeface="StobiSerif Regular" panose="02000503060000020004" pitchFamily="50" charset="0"/>
                <a:cs typeface="Arial"/>
              </a:rPr>
              <a:t>(Mazes Imer)</a:t>
            </a:r>
            <a:endParaRPr lang="en-US" sz="1000" spc="-35" dirty="0">
              <a:latin typeface="StobiSerif Regular" panose="02000503060000020004" pitchFamily="50" charset="0"/>
              <a:cs typeface="Arial"/>
            </a:endParaRPr>
          </a:p>
          <a:p>
            <a:pPr marL="255904" marR="249554" algn="ctr">
              <a:lnSpc>
                <a:spcPct val="100000"/>
              </a:lnSpc>
            </a:pPr>
            <a:endParaRPr sz="1000" b="1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55"/>
              </a:spcBef>
              <a:tabLst>
                <a:tab pos="1301115" algn="l"/>
              </a:tabLst>
            </a:pPr>
            <a:r>
              <a:rPr sz="800" u="sng" dirty="0">
                <a:uFill>
                  <a:solidFill>
                    <a:srgbClr val="BE4B48"/>
                  </a:solidFill>
                </a:uFill>
                <a:latin typeface="Times New Roman"/>
                <a:cs typeface="Times New Roman"/>
              </a:rPr>
              <a:t> </a:t>
            </a:r>
            <a:endParaRPr sz="800" dirty="0">
              <a:latin typeface="Times New Roman"/>
              <a:cs typeface="Times New Roman"/>
            </a:endParaRPr>
          </a:p>
        </p:txBody>
      </p:sp>
      <p:grpSp>
        <p:nvGrpSpPr>
          <p:cNvPr id="118" name="object 118"/>
          <p:cNvGrpSpPr/>
          <p:nvPr/>
        </p:nvGrpSpPr>
        <p:grpSpPr>
          <a:xfrm>
            <a:off x="6283452" y="4043171"/>
            <a:ext cx="2615565" cy="690880"/>
            <a:chOff x="6283452" y="4043171"/>
            <a:chExt cx="2615565" cy="690880"/>
          </a:xfrm>
        </p:grpSpPr>
        <p:sp>
          <p:nvSpPr>
            <p:cNvPr id="119" name="object 119"/>
            <p:cNvSpPr/>
            <p:nvPr/>
          </p:nvSpPr>
          <p:spPr>
            <a:xfrm>
              <a:off x="6283452" y="4043171"/>
              <a:ext cx="2615183" cy="690371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6330696" y="4070603"/>
              <a:ext cx="2520950" cy="596265"/>
            </a:xfrm>
            <a:custGeom>
              <a:avLst/>
              <a:gdLst/>
              <a:ahLst/>
              <a:cxnLst/>
              <a:rect l="l" t="t" r="r" b="b"/>
              <a:pathLst>
                <a:path w="2520950" h="596264">
                  <a:moveTo>
                    <a:pt x="2385910" y="0"/>
                  </a:moveTo>
                  <a:lnTo>
                    <a:pt x="134785" y="0"/>
                  </a:lnTo>
                  <a:lnTo>
                    <a:pt x="92184" y="6870"/>
                  </a:lnTo>
                  <a:lnTo>
                    <a:pt x="55184" y="26003"/>
                  </a:lnTo>
                  <a:lnTo>
                    <a:pt x="26007" y="55179"/>
                  </a:lnTo>
                  <a:lnTo>
                    <a:pt x="6871" y="92179"/>
                  </a:lnTo>
                  <a:lnTo>
                    <a:pt x="0" y="134785"/>
                  </a:lnTo>
                  <a:lnTo>
                    <a:pt x="0" y="461086"/>
                  </a:lnTo>
                  <a:lnTo>
                    <a:pt x="6871" y="503692"/>
                  </a:lnTo>
                  <a:lnTo>
                    <a:pt x="26007" y="540696"/>
                  </a:lnTo>
                  <a:lnTo>
                    <a:pt x="55184" y="569876"/>
                  </a:lnTo>
                  <a:lnTo>
                    <a:pt x="92184" y="589011"/>
                  </a:lnTo>
                  <a:lnTo>
                    <a:pt x="134785" y="595884"/>
                  </a:lnTo>
                  <a:lnTo>
                    <a:pt x="2385910" y="595884"/>
                  </a:lnTo>
                  <a:lnTo>
                    <a:pt x="2428511" y="589011"/>
                  </a:lnTo>
                  <a:lnTo>
                    <a:pt x="2465511" y="569876"/>
                  </a:lnTo>
                  <a:lnTo>
                    <a:pt x="2494688" y="540696"/>
                  </a:lnTo>
                  <a:lnTo>
                    <a:pt x="2513824" y="503692"/>
                  </a:lnTo>
                  <a:lnTo>
                    <a:pt x="2520696" y="461086"/>
                  </a:lnTo>
                  <a:lnTo>
                    <a:pt x="2520696" y="134785"/>
                  </a:lnTo>
                  <a:lnTo>
                    <a:pt x="2513824" y="92179"/>
                  </a:lnTo>
                  <a:lnTo>
                    <a:pt x="2494688" y="55179"/>
                  </a:lnTo>
                  <a:lnTo>
                    <a:pt x="2465511" y="26003"/>
                  </a:lnTo>
                  <a:lnTo>
                    <a:pt x="2428511" y="6870"/>
                  </a:lnTo>
                  <a:lnTo>
                    <a:pt x="2385910" y="0"/>
                  </a:lnTo>
                  <a:close/>
                </a:path>
              </a:pathLst>
            </a:custGeom>
            <a:solidFill>
              <a:srgbClr val="95B3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6330696" y="4070603"/>
              <a:ext cx="2520950" cy="596265"/>
            </a:xfrm>
            <a:custGeom>
              <a:avLst/>
              <a:gdLst/>
              <a:ahLst/>
              <a:cxnLst/>
              <a:rect l="l" t="t" r="r" b="b"/>
              <a:pathLst>
                <a:path w="2520950" h="596264">
                  <a:moveTo>
                    <a:pt x="0" y="134785"/>
                  </a:moveTo>
                  <a:lnTo>
                    <a:pt x="6871" y="92179"/>
                  </a:lnTo>
                  <a:lnTo>
                    <a:pt x="26007" y="55179"/>
                  </a:lnTo>
                  <a:lnTo>
                    <a:pt x="55184" y="26003"/>
                  </a:lnTo>
                  <a:lnTo>
                    <a:pt x="92184" y="6870"/>
                  </a:lnTo>
                  <a:lnTo>
                    <a:pt x="134785" y="0"/>
                  </a:lnTo>
                  <a:lnTo>
                    <a:pt x="2385910" y="0"/>
                  </a:lnTo>
                  <a:lnTo>
                    <a:pt x="2428511" y="6870"/>
                  </a:lnTo>
                  <a:lnTo>
                    <a:pt x="2465511" y="26003"/>
                  </a:lnTo>
                  <a:lnTo>
                    <a:pt x="2494688" y="55179"/>
                  </a:lnTo>
                  <a:lnTo>
                    <a:pt x="2513824" y="92179"/>
                  </a:lnTo>
                  <a:lnTo>
                    <a:pt x="2520696" y="134785"/>
                  </a:lnTo>
                  <a:lnTo>
                    <a:pt x="2520696" y="461086"/>
                  </a:lnTo>
                  <a:lnTo>
                    <a:pt x="2513824" y="503692"/>
                  </a:lnTo>
                  <a:lnTo>
                    <a:pt x="2494688" y="540696"/>
                  </a:lnTo>
                  <a:lnTo>
                    <a:pt x="2465511" y="569876"/>
                  </a:lnTo>
                  <a:lnTo>
                    <a:pt x="2428511" y="589011"/>
                  </a:lnTo>
                  <a:lnTo>
                    <a:pt x="2385910" y="595884"/>
                  </a:lnTo>
                  <a:lnTo>
                    <a:pt x="134785" y="595884"/>
                  </a:lnTo>
                  <a:lnTo>
                    <a:pt x="92184" y="589011"/>
                  </a:lnTo>
                  <a:lnTo>
                    <a:pt x="55184" y="569876"/>
                  </a:lnTo>
                  <a:lnTo>
                    <a:pt x="26007" y="540696"/>
                  </a:lnTo>
                  <a:lnTo>
                    <a:pt x="6871" y="503692"/>
                  </a:lnTo>
                  <a:lnTo>
                    <a:pt x="0" y="461086"/>
                  </a:lnTo>
                  <a:lnTo>
                    <a:pt x="0" y="134785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3" name="TextBox 122"/>
          <p:cNvSpPr txBox="1"/>
          <p:nvPr/>
        </p:nvSpPr>
        <p:spPr>
          <a:xfrm>
            <a:off x="2949813" y="175121"/>
            <a:ext cx="39161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900" dirty="0">
                <a:solidFill>
                  <a:schemeClr val="bg1">
                    <a:lumMod val="85000"/>
                  </a:schemeClr>
                </a:solidFill>
                <a:latin typeface="StobiSerif Regular" panose="02000503060000020004" pitchFamily="50" charset="0"/>
              </a:rPr>
              <a:t>Sektori për çështje juridike,të përgjithshme dhe furnizime publike</a:t>
            </a:r>
            <a:endParaRPr lang="mk-MK" sz="900" dirty="0">
              <a:solidFill>
                <a:schemeClr val="bg1">
                  <a:lumMod val="85000"/>
                </a:schemeClr>
              </a:solidFill>
              <a:latin typeface="StobiSerif Regular" panose="02000503060000020004" pitchFamily="50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42272" y="2058130"/>
            <a:ext cx="1996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000" dirty="0">
                <a:solidFill>
                  <a:schemeClr val="bg1">
                    <a:lumMod val="85000"/>
                  </a:schemeClr>
                </a:solidFill>
                <a:latin typeface="StobiSerif Regular" panose="02000503060000020004" pitchFamily="50" charset="0"/>
              </a:rPr>
              <a:t>Departamenti për çështje të përgjithshme</a:t>
            </a:r>
            <a:endParaRPr lang="mk-MK" sz="1000" dirty="0">
              <a:solidFill>
                <a:schemeClr val="bg1">
                  <a:lumMod val="85000"/>
                </a:schemeClr>
              </a:solidFill>
              <a:latin typeface="StobiSerif Regular" panose="02000503060000020004" pitchFamily="50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726362" y="2099659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000" dirty="0">
                <a:solidFill>
                  <a:schemeClr val="bg1">
                    <a:lumMod val="85000"/>
                  </a:schemeClr>
                </a:solidFill>
                <a:latin typeface="StobiSerif Regular" panose="02000503060000020004" pitchFamily="50" charset="0"/>
              </a:rPr>
              <a:t>Departamenti  për furnizime publike</a:t>
            </a:r>
            <a:endParaRPr lang="mk-MK" sz="1000" dirty="0">
              <a:solidFill>
                <a:schemeClr val="bg1">
                  <a:lumMod val="85000"/>
                </a:schemeClr>
              </a:solidFill>
              <a:latin typeface="StobiSerif Regular" panose="02000503060000020004" pitchFamily="50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6451041" y="2058130"/>
            <a:ext cx="2187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000" dirty="0">
                <a:solidFill>
                  <a:schemeClr val="bg1">
                    <a:lumMod val="75000"/>
                  </a:schemeClr>
                </a:solidFill>
                <a:latin typeface="StobiSerif Regular" panose="02000503060000020004" pitchFamily="50" charset="0"/>
              </a:rPr>
              <a:t>Departamenti për çështje juridike dhe  bashkëpunim ndërkombëtar</a:t>
            </a:r>
            <a:endParaRPr lang="mk-MK" sz="1000" dirty="0">
              <a:solidFill>
                <a:schemeClr val="bg1">
                  <a:lumMod val="75000"/>
                </a:schemeClr>
              </a:solidFill>
              <a:latin typeface="StobiSerif Regular" panose="02000503060000020004" pitchFamily="50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3660343" y="3468434"/>
            <a:ext cx="2076881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 err="1">
                <a:latin typeface="StobiSerif Regular" panose="02000503060000020004" pitchFamily="50" charset="0"/>
              </a:rPr>
              <a:t>Këshilltar</a:t>
            </a:r>
            <a:r>
              <a:rPr lang="en-GB" sz="900" dirty="0">
                <a:latin typeface="StobiSerif Regular" panose="02000503060000020004" pitchFamily="50" charset="0"/>
              </a:rPr>
              <a:t> - </a:t>
            </a:r>
            <a:r>
              <a:rPr lang="en-GB" sz="900" dirty="0" err="1">
                <a:latin typeface="StobiSerif Regular" panose="02000503060000020004" pitchFamily="50" charset="0"/>
              </a:rPr>
              <a:t>Përgatitja</a:t>
            </a:r>
            <a:r>
              <a:rPr lang="en-GB" sz="900" dirty="0">
                <a:latin typeface="StobiSerif Regular" panose="02000503060000020004" pitchFamily="50" charset="0"/>
              </a:rPr>
              <a:t> e </a:t>
            </a:r>
            <a:r>
              <a:rPr lang="en-GB" sz="900" dirty="0" err="1">
                <a:latin typeface="StobiSerif Regular" panose="02000503060000020004" pitchFamily="50" charset="0"/>
              </a:rPr>
              <a:t>procedurave</a:t>
            </a:r>
            <a:r>
              <a:rPr lang="en-GB" sz="900" dirty="0">
                <a:latin typeface="StobiSerif Regular" panose="02000503060000020004" pitchFamily="50" charset="0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</a:rPr>
              <a:t>të</a:t>
            </a:r>
            <a:r>
              <a:rPr lang="en-GB" sz="900" dirty="0">
                <a:latin typeface="StobiSerif Regular" panose="02000503060000020004" pitchFamily="50" charset="0"/>
              </a:rPr>
              <a:t> </a:t>
            </a:r>
            <a:r>
              <a:rPr lang="sq-AL" sz="900" dirty="0">
                <a:latin typeface="StobiSerif Regular" panose="02000503060000020004" pitchFamily="50" charset="0"/>
              </a:rPr>
              <a:t>furnizimeve</a:t>
            </a:r>
            <a:r>
              <a:rPr lang="en-GB" sz="900" dirty="0">
                <a:latin typeface="StobiSerif Regular" panose="02000503060000020004" pitchFamily="50" charset="0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</a:rPr>
              <a:t>publik</a:t>
            </a:r>
            <a:r>
              <a:rPr lang="sq-AL" sz="900" dirty="0">
                <a:latin typeface="StobiSerif Regular" panose="02000503060000020004" pitchFamily="50" charset="0"/>
              </a:rPr>
              <a:t>e</a:t>
            </a:r>
            <a:endParaRPr lang="en-GB" sz="900" dirty="0">
              <a:latin typeface="StobiSerif Regular" panose="02000503060000020004" pitchFamily="50" charset="0"/>
            </a:endParaRPr>
          </a:p>
          <a:p>
            <a:pPr algn="ctr"/>
            <a:r>
              <a:rPr lang="sq-AL" sz="900" dirty="0">
                <a:latin typeface="StobiSerif Regular" panose="02000503060000020004" pitchFamily="50" charset="0"/>
              </a:rPr>
              <a:t>(Abil Sulejmani)</a:t>
            </a:r>
            <a:endParaRPr lang="mk-MK" sz="900" dirty="0">
              <a:latin typeface="StobiSerif Regular" panose="02000503060000020004" pitchFamily="50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3718648" y="4953441"/>
            <a:ext cx="193399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000" dirty="0">
                <a:latin typeface="StobiSerif Regular" panose="02000503060000020004" pitchFamily="50" charset="0"/>
              </a:rPr>
              <a:t>Bashkëpuntor i ri – Monitorim të procedurave për furnizime publike</a:t>
            </a:r>
          </a:p>
          <a:p>
            <a:pPr algn="ctr"/>
            <a:r>
              <a:rPr lang="sq-AL" sz="800" dirty="0">
                <a:latin typeface="Trebuchet MS" panose="020B0603020202020204" pitchFamily="34" charset="0"/>
              </a:rPr>
              <a:t>  </a:t>
            </a:r>
            <a:endParaRPr lang="mk-MK" sz="800" dirty="0">
              <a:latin typeface="Trebuchet MS" panose="020B0603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16524" y="4070603"/>
            <a:ext cx="261530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>
                <a:latin typeface="StobiSerif Regular" panose="02000503060000020004" pitchFamily="50" charset="0"/>
              </a:rPr>
              <a:t>Këshilltar</a:t>
            </a:r>
            <a:r>
              <a:rPr lang="en-US" sz="1000" dirty="0">
                <a:latin typeface="StobiSerif Regular" panose="02000503060000020004" pitchFamily="50" charset="0"/>
              </a:rPr>
              <a:t> </a:t>
            </a:r>
            <a:r>
              <a:rPr lang="en-US" sz="1000" dirty="0" err="1">
                <a:latin typeface="StobiSerif Regular" panose="02000503060000020004" pitchFamily="50" charset="0"/>
              </a:rPr>
              <a:t>për</a:t>
            </a:r>
            <a:r>
              <a:rPr lang="en-US" sz="1000" dirty="0">
                <a:latin typeface="StobiSerif Regular" panose="02000503060000020004" pitchFamily="50" charset="0"/>
              </a:rPr>
              <a:t> </a:t>
            </a:r>
            <a:r>
              <a:rPr lang="en-US" sz="1000" dirty="0" err="1">
                <a:latin typeface="StobiSerif Regular" panose="02000503060000020004" pitchFamily="50" charset="0"/>
              </a:rPr>
              <a:t>përkthimin</a:t>
            </a:r>
            <a:r>
              <a:rPr lang="en-US" sz="1000" dirty="0">
                <a:latin typeface="StobiSerif Regular" panose="02000503060000020004" pitchFamily="50" charset="0"/>
              </a:rPr>
              <a:t> e </a:t>
            </a:r>
            <a:r>
              <a:rPr lang="en-US" sz="1000" dirty="0" err="1">
                <a:latin typeface="StobiSerif Regular" panose="02000503060000020004" pitchFamily="50" charset="0"/>
              </a:rPr>
              <a:t>akteve</a:t>
            </a:r>
            <a:r>
              <a:rPr lang="en-US" sz="1000" dirty="0">
                <a:latin typeface="StobiSerif Regular" panose="02000503060000020004" pitchFamily="50" charset="0"/>
              </a:rPr>
              <a:t> </a:t>
            </a:r>
            <a:r>
              <a:rPr lang="en-US" sz="1000" dirty="0" err="1">
                <a:latin typeface="StobiSerif Regular" panose="02000503060000020004" pitchFamily="50" charset="0"/>
              </a:rPr>
              <a:t>profesionale</a:t>
            </a:r>
            <a:r>
              <a:rPr lang="en-US" sz="1000" dirty="0">
                <a:latin typeface="StobiSerif Regular" panose="02000503060000020004" pitchFamily="50" charset="0"/>
              </a:rPr>
              <a:t> </a:t>
            </a:r>
            <a:r>
              <a:rPr lang="en-US" sz="1000" dirty="0" err="1">
                <a:latin typeface="StobiSerif Regular" panose="02000503060000020004" pitchFamily="50" charset="0"/>
              </a:rPr>
              <a:t>dhe</a:t>
            </a:r>
            <a:r>
              <a:rPr lang="en-US" sz="1000" dirty="0">
                <a:latin typeface="StobiSerif Regular" panose="02000503060000020004" pitchFamily="50" charset="0"/>
              </a:rPr>
              <a:t> </a:t>
            </a:r>
            <a:r>
              <a:rPr lang="en-US" sz="1000" dirty="0" err="1">
                <a:latin typeface="StobiSerif Regular" panose="02000503060000020004" pitchFamily="50" charset="0"/>
              </a:rPr>
              <a:t>juridike</a:t>
            </a:r>
            <a:r>
              <a:rPr lang="en-US" sz="1000" dirty="0">
                <a:latin typeface="StobiSerif Regular" panose="02000503060000020004" pitchFamily="50" charset="0"/>
              </a:rPr>
              <a:t> </a:t>
            </a:r>
            <a:r>
              <a:rPr lang="en-US" sz="1000" dirty="0" err="1">
                <a:latin typeface="StobiSerif Regular" panose="02000503060000020004" pitchFamily="50" charset="0"/>
              </a:rPr>
              <a:t>nga</a:t>
            </a:r>
            <a:r>
              <a:rPr lang="en-US" sz="1000" dirty="0">
                <a:latin typeface="StobiSerif Regular" panose="02000503060000020004" pitchFamily="50" charset="0"/>
              </a:rPr>
              <a:t> </a:t>
            </a:r>
            <a:r>
              <a:rPr lang="en-US" sz="1000" dirty="0" err="1">
                <a:latin typeface="StobiSerif Regular" panose="02000503060000020004" pitchFamily="50" charset="0"/>
              </a:rPr>
              <a:t>maqedonishtja</a:t>
            </a:r>
            <a:r>
              <a:rPr lang="en-US" sz="1000" dirty="0">
                <a:latin typeface="StobiSerif Regular" panose="02000503060000020004" pitchFamily="50" charset="0"/>
              </a:rPr>
              <a:t> </a:t>
            </a:r>
            <a:r>
              <a:rPr lang="en-US" sz="1000" dirty="0" err="1">
                <a:latin typeface="StobiSerif Regular" panose="02000503060000020004" pitchFamily="50" charset="0"/>
              </a:rPr>
              <a:t>në</a:t>
            </a:r>
            <a:r>
              <a:rPr lang="en-US" sz="1000" dirty="0">
                <a:latin typeface="StobiSerif Regular" panose="02000503060000020004" pitchFamily="50" charset="0"/>
              </a:rPr>
              <a:t> </a:t>
            </a:r>
            <a:r>
              <a:rPr lang="en-US" sz="1000" dirty="0" err="1">
                <a:latin typeface="StobiSerif Regular" panose="02000503060000020004" pitchFamily="50" charset="0"/>
              </a:rPr>
              <a:t>shqip</a:t>
            </a:r>
            <a:r>
              <a:rPr lang="en-US" sz="1000" dirty="0">
                <a:latin typeface="StobiSerif Regular" panose="02000503060000020004" pitchFamily="50" charset="0"/>
              </a:rPr>
              <a:t> </a:t>
            </a:r>
            <a:r>
              <a:rPr lang="en-US" sz="1000" dirty="0" err="1">
                <a:latin typeface="StobiSerif Regular" panose="02000503060000020004" pitchFamily="50" charset="0"/>
              </a:rPr>
              <a:t>dhe</a:t>
            </a:r>
            <a:r>
              <a:rPr lang="en-US" sz="1000" dirty="0">
                <a:latin typeface="StobiSerif Regular" panose="02000503060000020004" pitchFamily="50" charset="0"/>
              </a:rPr>
              <a:t> </a:t>
            </a:r>
            <a:r>
              <a:rPr lang="en-US" sz="1000" dirty="0" err="1">
                <a:latin typeface="StobiSerif Regular" panose="02000503060000020004" pitchFamily="50" charset="0"/>
              </a:rPr>
              <a:t>anasjelltas</a:t>
            </a:r>
            <a:r>
              <a:rPr lang="en-US" sz="1000" dirty="0">
                <a:latin typeface="StobiSerif Regular" panose="02000503060000020004" pitchFamily="50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5860" y="2733674"/>
            <a:ext cx="2363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000" dirty="0">
                <a:latin typeface="StobiSerif Regular" panose="02000503060000020004" pitchFamily="50" charset="0"/>
              </a:rPr>
              <a:t>Udhëheqës i  departamentit – Çështje të përgjithshme</a:t>
            </a:r>
          </a:p>
          <a:p>
            <a:pPr algn="ctr"/>
            <a:endParaRPr lang="sq-AL" sz="800" dirty="0">
              <a:latin typeface="Trebuchet MS" panose="020B0603020202020204" pitchFamily="34" charset="0"/>
            </a:endParaRPr>
          </a:p>
          <a:p>
            <a:pPr algn="ctr"/>
            <a:r>
              <a:rPr lang="sq-AL" sz="800" dirty="0">
                <a:latin typeface="Trebuchet MS" panose="020B0603020202020204" pitchFamily="34" charset="0"/>
              </a:rPr>
              <a:t>   </a:t>
            </a:r>
            <a:endParaRPr lang="mk-MK" sz="800" dirty="0">
              <a:latin typeface="Trebuchet MS" panose="020B0603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18871D-D881-824E-5B6A-A7244F659F8A}"/>
              </a:ext>
            </a:extLst>
          </p:cNvPr>
          <p:cNvSpPr txBox="1"/>
          <p:nvPr/>
        </p:nvSpPr>
        <p:spPr>
          <a:xfrm>
            <a:off x="3797808" y="360307"/>
            <a:ext cx="14670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20000"/>
                    <a:lumOff val="80000"/>
                  </a:schemeClr>
                </a:solidFill>
                <a:latin typeface="StobiSerif Regular" panose="02000503060000020004" pitchFamily="50" charset="0"/>
                <a:cs typeface="Times New Roman" panose="02020603050405020304" pitchFamily="18" charset="0"/>
              </a:rPr>
              <a:t>( </a:t>
            </a:r>
            <a:r>
              <a:rPr lang="en-US" sz="1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StobiSerif Regular" panose="02000503060000020004" pitchFamily="50" charset="0"/>
                <a:cs typeface="Times New Roman" panose="02020603050405020304" pitchFamily="18" charset="0"/>
              </a:rPr>
              <a:t>Servet</a:t>
            </a:r>
            <a:r>
              <a:rPr lang="en-US" sz="1000" dirty="0">
                <a:solidFill>
                  <a:schemeClr val="accent1">
                    <a:lumMod val="20000"/>
                    <a:lumOff val="80000"/>
                  </a:schemeClr>
                </a:solidFill>
                <a:latin typeface="StobiSerif Regular" panose="02000503060000020004" pitchFamily="50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StobiSerif Regular" panose="02000503060000020004" pitchFamily="50" charset="0"/>
                <a:cs typeface="Times New Roman" panose="02020603050405020304" pitchFamily="18" charset="0"/>
              </a:rPr>
              <a:t>Demiri</a:t>
            </a:r>
            <a:r>
              <a:rPr lang="en-US" sz="10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2F3B6F-5B29-1A92-D4AE-71640CBFFBD0}"/>
              </a:ext>
            </a:extLst>
          </p:cNvPr>
          <p:cNvSpPr txBox="1"/>
          <p:nvPr/>
        </p:nvSpPr>
        <p:spPr>
          <a:xfrm>
            <a:off x="846932" y="4399099"/>
            <a:ext cx="16665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( </a:t>
            </a:r>
            <a:r>
              <a:rPr lang="en-US" sz="1000" dirty="0" err="1">
                <a:latin typeface="StobiSerif Regular" panose="02000503060000020004" pitchFamily="50" charset="0"/>
                <a:cs typeface="Times New Roman" panose="02020603050405020304" pitchFamily="18" charset="0"/>
              </a:rPr>
              <a:t>Valdet</a:t>
            </a:r>
            <a:r>
              <a:rPr lang="en-US" sz="1000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StobiSerif Regular" panose="02000503060000020004" pitchFamily="50" charset="0"/>
                <a:cs typeface="Times New Roman" panose="02020603050405020304" pitchFamily="18" charset="0"/>
              </a:rPr>
              <a:t>Veliu</a:t>
            </a:r>
            <a:r>
              <a:rPr lang="en-US" sz="1000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12" name="object 49">
            <a:extLst>
              <a:ext uri="{FF2B5EF4-FFF2-40B4-BE49-F238E27FC236}">
                <a16:creationId xmlns:a16="http://schemas.microsoft.com/office/drawing/2014/main" id="{955870C3-1D34-1299-2A92-720A0F16AFFB}"/>
              </a:ext>
            </a:extLst>
          </p:cNvPr>
          <p:cNvGrpSpPr/>
          <p:nvPr/>
        </p:nvGrpSpPr>
        <p:grpSpPr>
          <a:xfrm>
            <a:off x="174831" y="6307459"/>
            <a:ext cx="2699832" cy="636101"/>
            <a:chOff x="231647" y="5894832"/>
            <a:chExt cx="2686799" cy="580644"/>
          </a:xfrm>
        </p:grpSpPr>
        <p:sp>
          <p:nvSpPr>
            <p:cNvPr id="17" name="object 50">
              <a:extLst>
                <a:ext uri="{FF2B5EF4-FFF2-40B4-BE49-F238E27FC236}">
                  <a16:creationId xmlns:a16="http://schemas.microsoft.com/office/drawing/2014/main" id="{E50E43E1-35A0-51C8-6534-2A45D6A0C9C0}"/>
                </a:ext>
              </a:extLst>
            </p:cNvPr>
            <p:cNvSpPr/>
            <p:nvPr/>
          </p:nvSpPr>
          <p:spPr>
            <a:xfrm>
              <a:off x="231647" y="5894832"/>
              <a:ext cx="2686799" cy="580644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1" name="object 51">
              <a:extLst>
                <a:ext uri="{FF2B5EF4-FFF2-40B4-BE49-F238E27FC236}">
                  <a16:creationId xmlns:a16="http://schemas.microsoft.com/office/drawing/2014/main" id="{FAFDA8F3-A921-DB61-2892-E05E82BB2979}"/>
                </a:ext>
              </a:extLst>
            </p:cNvPr>
            <p:cNvSpPr/>
            <p:nvPr/>
          </p:nvSpPr>
          <p:spPr>
            <a:xfrm>
              <a:off x="453076" y="6209051"/>
              <a:ext cx="2319078" cy="169593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algn="ctr"/>
              <a:r>
                <a:rPr lang="sq-AL" sz="1000" dirty="0">
                  <a:latin typeface="StobiSerif Regular" panose="02000503060000020004" pitchFamily="50" charset="0"/>
                  <a:cs typeface="Times New Roman" panose="02020603050405020304" pitchFamily="18" charset="0"/>
                </a:rPr>
                <a:t>(Blerim Çahili)</a:t>
              </a:r>
              <a:endParaRPr sz="1000" dirty="0">
                <a:latin typeface="StobiSerif Regular" panose="02000503060000020004" pitchFamily="50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object 53">
              <a:extLst>
                <a:ext uri="{FF2B5EF4-FFF2-40B4-BE49-F238E27FC236}">
                  <a16:creationId xmlns:a16="http://schemas.microsoft.com/office/drawing/2014/main" id="{A2124AB1-5E75-2FF0-BDD3-12D72CE2741A}"/>
                </a:ext>
              </a:extLst>
            </p:cNvPr>
            <p:cNvSpPr/>
            <p:nvPr/>
          </p:nvSpPr>
          <p:spPr>
            <a:xfrm>
              <a:off x="278891" y="5922261"/>
              <a:ext cx="2592705" cy="486409"/>
            </a:xfrm>
            <a:custGeom>
              <a:avLst/>
              <a:gdLst/>
              <a:ahLst/>
              <a:cxnLst/>
              <a:rect l="l" t="t" r="r" b="b"/>
              <a:pathLst>
                <a:path w="2592705" h="486410">
                  <a:moveTo>
                    <a:pt x="0" y="109969"/>
                  </a:moveTo>
                  <a:lnTo>
                    <a:pt x="8642" y="67165"/>
                  </a:lnTo>
                  <a:lnTo>
                    <a:pt x="32210" y="32210"/>
                  </a:lnTo>
                  <a:lnTo>
                    <a:pt x="67165" y="8642"/>
                  </a:lnTo>
                  <a:lnTo>
                    <a:pt x="109969" y="0"/>
                  </a:lnTo>
                  <a:lnTo>
                    <a:pt x="2482354" y="0"/>
                  </a:lnTo>
                  <a:lnTo>
                    <a:pt x="2525158" y="8642"/>
                  </a:lnTo>
                  <a:lnTo>
                    <a:pt x="2560113" y="32210"/>
                  </a:lnTo>
                  <a:lnTo>
                    <a:pt x="2583681" y="67165"/>
                  </a:lnTo>
                  <a:lnTo>
                    <a:pt x="2592324" y="109969"/>
                  </a:lnTo>
                  <a:lnTo>
                    <a:pt x="2592324" y="376186"/>
                  </a:lnTo>
                  <a:lnTo>
                    <a:pt x="2583681" y="418990"/>
                  </a:lnTo>
                  <a:lnTo>
                    <a:pt x="2560113" y="453945"/>
                  </a:lnTo>
                  <a:lnTo>
                    <a:pt x="2525158" y="477513"/>
                  </a:lnTo>
                  <a:lnTo>
                    <a:pt x="2482354" y="486156"/>
                  </a:lnTo>
                  <a:lnTo>
                    <a:pt x="109969" y="486156"/>
                  </a:lnTo>
                  <a:lnTo>
                    <a:pt x="67165" y="477513"/>
                  </a:lnTo>
                  <a:lnTo>
                    <a:pt x="32210" y="453945"/>
                  </a:lnTo>
                  <a:lnTo>
                    <a:pt x="8642" y="418990"/>
                  </a:lnTo>
                  <a:lnTo>
                    <a:pt x="0" y="376186"/>
                  </a:lnTo>
                  <a:lnTo>
                    <a:pt x="0" y="109969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4" name="TextBox 123">
            <a:extLst>
              <a:ext uri="{FF2B5EF4-FFF2-40B4-BE49-F238E27FC236}">
                <a16:creationId xmlns:a16="http://schemas.microsoft.com/office/drawing/2014/main" id="{FEE52591-E94B-2818-7584-33A818590A6D}"/>
              </a:ext>
            </a:extLst>
          </p:cNvPr>
          <p:cNvSpPr txBox="1"/>
          <p:nvPr/>
        </p:nvSpPr>
        <p:spPr>
          <a:xfrm>
            <a:off x="417076" y="6302514"/>
            <a:ext cx="202679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q-AL" sz="1000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Referent</a:t>
            </a:r>
            <a:r>
              <a:rPr lang="en-US" sz="1000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StobiSerif Regular" panose="02000503060000020004" pitchFamily="50" charset="0"/>
                <a:cs typeface="Times New Roman" panose="02020603050405020304" pitchFamily="18" charset="0"/>
              </a:rPr>
              <a:t>i</a:t>
            </a:r>
            <a:r>
              <a:rPr lang="en-US" sz="1000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StobiSerif Regular" panose="02000503060000020004" pitchFamily="50" charset="0"/>
                <a:cs typeface="Times New Roman" panose="02020603050405020304" pitchFamily="18" charset="0"/>
              </a:rPr>
              <a:t>ri</a:t>
            </a:r>
            <a:r>
              <a:rPr lang="en-US" sz="1000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StobiSerif Regular" panose="02000503060000020004" pitchFamily="50" charset="0"/>
                <a:cs typeface="Times New Roman" panose="02020603050405020304" pitchFamily="18" charset="0"/>
              </a:rPr>
              <a:t>i</a:t>
            </a:r>
            <a:r>
              <a:rPr lang="en-US" sz="1000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StobiSerif Regular" panose="02000503060000020004" pitchFamily="50" charset="0"/>
                <a:cs typeface="Times New Roman" panose="02020603050405020304" pitchFamily="18" charset="0"/>
              </a:rPr>
              <a:t>mbështetjes</a:t>
            </a:r>
            <a:r>
              <a:rPr lang="en-US" sz="1000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StobiSerif Regular" panose="02000503060000020004" pitchFamily="50" charset="0"/>
                <a:cs typeface="Times New Roman" panose="02020603050405020304" pitchFamily="18" charset="0"/>
              </a:rPr>
              <a:t>dhe</a:t>
            </a:r>
            <a:r>
              <a:rPr lang="en-US" sz="1000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StobiSerif Regular" panose="02000503060000020004" pitchFamily="50" charset="0"/>
                <a:cs typeface="Times New Roman" panose="02020603050405020304" pitchFamily="18" charset="0"/>
              </a:rPr>
              <a:t>mirëmbajtjes</a:t>
            </a:r>
            <a:r>
              <a:rPr lang="en-US" sz="1000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StobiSerif Regular" panose="02000503060000020004" pitchFamily="50" charset="0"/>
                <a:cs typeface="Times New Roman" panose="02020603050405020304" pitchFamily="18" charset="0"/>
              </a:rPr>
              <a:t>së</a:t>
            </a:r>
            <a:r>
              <a:rPr lang="en-US" sz="1000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 </a:t>
            </a:r>
            <a:r>
              <a:rPr lang="en-US" sz="1000" dirty="0" err="1">
                <a:latin typeface="StobiSerif Regular" panose="02000503060000020004" pitchFamily="50" charset="0"/>
                <a:cs typeface="Times New Roman" panose="02020603050405020304" pitchFamily="18" charset="0"/>
              </a:rPr>
              <a:t>pajisjeve</a:t>
            </a:r>
            <a:r>
              <a:rPr lang="en-US" sz="1000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 TIK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85709" y="2254757"/>
            <a:ext cx="0" cy="4401185"/>
          </a:xfrm>
          <a:custGeom>
            <a:avLst/>
            <a:gdLst/>
            <a:ahLst/>
            <a:cxnLst/>
            <a:rect l="l" t="t" r="r" b="b"/>
            <a:pathLst>
              <a:path h="4401184">
                <a:moveTo>
                  <a:pt x="0" y="0"/>
                </a:moveTo>
                <a:lnTo>
                  <a:pt x="0" y="4400575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75994" y="1837182"/>
            <a:ext cx="0" cy="4688840"/>
          </a:xfrm>
          <a:custGeom>
            <a:avLst/>
            <a:gdLst/>
            <a:ahLst/>
            <a:cxnLst/>
            <a:rect l="l" t="t" r="r" b="b"/>
            <a:pathLst>
              <a:path h="4688840">
                <a:moveTo>
                  <a:pt x="0" y="0"/>
                </a:moveTo>
                <a:lnTo>
                  <a:pt x="0" y="4688611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2368295" y="167639"/>
            <a:ext cx="4552187" cy="1677671"/>
            <a:chOff x="2368295" y="167639"/>
            <a:chExt cx="4552187" cy="1677671"/>
          </a:xfrm>
        </p:grpSpPr>
        <p:sp>
          <p:nvSpPr>
            <p:cNvPr id="5" name="object 5"/>
            <p:cNvSpPr/>
            <p:nvPr/>
          </p:nvSpPr>
          <p:spPr>
            <a:xfrm>
              <a:off x="4644389" y="621030"/>
              <a:ext cx="635" cy="1224280"/>
            </a:xfrm>
            <a:custGeom>
              <a:avLst/>
              <a:gdLst/>
              <a:ahLst/>
              <a:cxnLst/>
              <a:rect l="l" t="t" r="r" b="b"/>
              <a:pathLst>
                <a:path w="635" h="1224280">
                  <a:moveTo>
                    <a:pt x="571" y="0"/>
                  </a:moveTo>
                  <a:lnTo>
                    <a:pt x="0" y="1223962"/>
                  </a:lnTo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368295" y="167639"/>
              <a:ext cx="4552187" cy="53797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495300" y="1894332"/>
            <a:ext cx="2033016" cy="5852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544056" y="1967483"/>
            <a:ext cx="1959863" cy="8092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204215" y="2633472"/>
            <a:ext cx="2615565" cy="672465"/>
            <a:chOff x="204215" y="2633472"/>
            <a:chExt cx="2615565" cy="672465"/>
          </a:xfrm>
        </p:grpSpPr>
        <p:sp>
          <p:nvSpPr>
            <p:cNvPr id="19" name="object 19"/>
            <p:cNvSpPr/>
            <p:nvPr/>
          </p:nvSpPr>
          <p:spPr>
            <a:xfrm>
              <a:off x="204215" y="2633472"/>
              <a:ext cx="2615184" cy="67208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51459" y="2660904"/>
              <a:ext cx="2520950" cy="577850"/>
            </a:xfrm>
            <a:custGeom>
              <a:avLst/>
              <a:gdLst/>
              <a:ahLst/>
              <a:cxnLst/>
              <a:rect l="l" t="t" r="r" b="b"/>
              <a:pathLst>
                <a:path w="2520950" h="577850">
                  <a:moveTo>
                    <a:pt x="2390038" y="0"/>
                  </a:moveTo>
                  <a:lnTo>
                    <a:pt x="130657" y="0"/>
                  </a:lnTo>
                  <a:lnTo>
                    <a:pt x="79799" y="10267"/>
                  </a:lnTo>
                  <a:lnTo>
                    <a:pt x="38268" y="38268"/>
                  </a:lnTo>
                  <a:lnTo>
                    <a:pt x="10267" y="79799"/>
                  </a:lnTo>
                  <a:lnTo>
                    <a:pt x="0" y="130657"/>
                  </a:lnTo>
                  <a:lnTo>
                    <a:pt x="0" y="446951"/>
                  </a:lnTo>
                  <a:lnTo>
                    <a:pt x="10267" y="497802"/>
                  </a:lnTo>
                  <a:lnTo>
                    <a:pt x="38268" y="539329"/>
                  </a:lnTo>
                  <a:lnTo>
                    <a:pt x="79799" y="567328"/>
                  </a:lnTo>
                  <a:lnTo>
                    <a:pt x="130657" y="577596"/>
                  </a:lnTo>
                  <a:lnTo>
                    <a:pt x="2390038" y="577596"/>
                  </a:lnTo>
                  <a:lnTo>
                    <a:pt x="2440896" y="567328"/>
                  </a:lnTo>
                  <a:lnTo>
                    <a:pt x="2482427" y="539329"/>
                  </a:lnTo>
                  <a:lnTo>
                    <a:pt x="2510428" y="497802"/>
                  </a:lnTo>
                  <a:lnTo>
                    <a:pt x="2520696" y="446951"/>
                  </a:lnTo>
                  <a:lnTo>
                    <a:pt x="2520696" y="130657"/>
                  </a:lnTo>
                  <a:lnTo>
                    <a:pt x="2510428" y="79799"/>
                  </a:lnTo>
                  <a:lnTo>
                    <a:pt x="2482427" y="38268"/>
                  </a:lnTo>
                  <a:lnTo>
                    <a:pt x="2440896" y="10267"/>
                  </a:lnTo>
                  <a:lnTo>
                    <a:pt x="2390038" y="0"/>
                  </a:lnTo>
                  <a:close/>
                </a:path>
              </a:pathLst>
            </a:custGeom>
            <a:solidFill>
              <a:srgbClr val="B3A2C7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251459" y="2660904"/>
              <a:ext cx="2520950" cy="577850"/>
            </a:xfrm>
            <a:custGeom>
              <a:avLst/>
              <a:gdLst/>
              <a:ahLst/>
              <a:cxnLst/>
              <a:rect l="l" t="t" r="r" b="b"/>
              <a:pathLst>
                <a:path w="2520950" h="577850">
                  <a:moveTo>
                    <a:pt x="0" y="130657"/>
                  </a:moveTo>
                  <a:lnTo>
                    <a:pt x="10267" y="79799"/>
                  </a:lnTo>
                  <a:lnTo>
                    <a:pt x="38268" y="38268"/>
                  </a:lnTo>
                  <a:lnTo>
                    <a:pt x="79799" y="10267"/>
                  </a:lnTo>
                  <a:lnTo>
                    <a:pt x="130657" y="0"/>
                  </a:lnTo>
                  <a:lnTo>
                    <a:pt x="2390038" y="0"/>
                  </a:lnTo>
                  <a:lnTo>
                    <a:pt x="2440896" y="10267"/>
                  </a:lnTo>
                  <a:lnTo>
                    <a:pt x="2482427" y="38268"/>
                  </a:lnTo>
                  <a:lnTo>
                    <a:pt x="2510428" y="79799"/>
                  </a:lnTo>
                  <a:lnTo>
                    <a:pt x="2520696" y="130657"/>
                  </a:lnTo>
                  <a:lnTo>
                    <a:pt x="2520696" y="446951"/>
                  </a:lnTo>
                  <a:lnTo>
                    <a:pt x="2510428" y="497802"/>
                  </a:lnTo>
                  <a:lnTo>
                    <a:pt x="2482427" y="539329"/>
                  </a:lnTo>
                  <a:lnTo>
                    <a:pt x="2440896" y="567328"/>
                  </a:lnTo>
                  <a:lnTo>
                    <a:pt x="2390038" y="577596"/>
                  </a:lnTo>
                  <a:lnTo>
                    <a:pt x="130657" y="577596"/>
                  </a:lnTo>
                  <a:lnTo>
                    <a:pt x="79799" y="567328"/>
                  </a:lnTo>
                  <a:lnTo>
                    <a:pt x="38268" y="539329"/>
                  </a:lnTo>
                  <a:lnTo>
                    <a:pt x="10267" y="497802"/>
                  </a:lnTo>
                  <a:lnTo>
                    <a:pt x="0" y="446951"/>
                  </a:lnTo>
                  <a:lnTo>
                    <a:pt x="0" y="130657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14312" y="2783437"/>
            <a:ext cx="2218055" cy="33278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sq-AL" sz="1000" spc="-55" dirty="0">
                <a:latin typeface="StobiSerif Regular" panose="02000503060000020004" pitchFamily="50" charset="0"/>
                <a:cs typeface="Arial"/>
              </a:rPr>
              <a:t>Udhëheqës</a:t>
            </a:r>
            <a:r>
              <a:rPr lang="en-US" sz="1000" spc="-55" dirty="0">
                <a:latin typeface="StobiSerif Regular" panose="02000503060000020004" pitchFamily="50" charset="0"/>
                <a:cs typeface="Arial"/>
              </a:rPr>
              <a:t> I </a:t>
            </a:r>
            <a:r>
              <a:rPr lang="en-US" sz="1000" spc="-55" dirty="0" err="1">
                <a:latin typeface="StobiSerif Regular" panose="02000503060000020004" pitchFamily="50" charset="0"/>
                <a:cs typeface="Arial"/>
              </a:rPr>
              <a:t>departamentit</a:t>
            </a:r>
            <a:r>
              <a:rPr sz="1000" spc="-5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US" sz="1000" b="1" spc="-5" dirty="0">
                <a:latin typeface="StobiSerif Regular" panose="02000503060000020004" pitchFamily="50" charset="0"/>
                <a:cs typeface="Carlito"/>
              </a:rPr>
              <a:t>–</a:t>
            </a:r>
            <a:r>
              <a:rPr sz="1000" b="1" spc="30" dirty="0">
                <a:latin typeface="StobiSerif Regular" panose="02000503060000020004" pitchFamily="50" charset="0"/>
                <a:cs typeface="Carlito"/>
              </a:rPr>
              <a:t> </a:t>
            </a:r>
            <a:r>
              <a:rPr sz="1000" spc="-35" dirty="0" err="1">
                <a:latin typeface="StobiSerif Regular" panose="02000503060000020004" pitchFamily="50" charset="0"/>
                <a:cs typeface="Carlito"/>
              </a:rPr>
              <a:t>M</a:t>
            </a:r>
            <a:r>
              <a:rPr sz="1000" spc="-35" dirty="0" err="1">
                <a:latin typeface="StobiSerif Regular" panose="02000503060000020004" pitchFamily="50" charset="0"/>
                <a:cs typeface="Arial"/>
              </a:rPr>
              <a:t>а</a:t>
            </a:r>
            <a:r>
              <a:rPr lang="en-US" sz="1000" spc="-35" dirty="0" err="1">
                <a:latin typeface="StobiSerif Regular" panose="02000503060000020004" pitchFamily="50" charset="0"/>
                <a:cs typeface="Arial"/>
              </a:rPr>
              <a:t>rketing</a:t>
            </a:r>
            <a:endParaRPr lang="sq-AL" sz="1000" spc="-35" dirty="0">
              <a:latin typeface="StobiSerif Regular" panose="02000503060000020004" pitchFamily="50" charset="0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sq-AL" sz="1000" spc="-35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(Lubica Avramova)</a:t>
            </a:r>
            <a:endParaRPr sz="1000" dirty="0">
              <a:latin typeface="StobiSerif Regular" panose="02000503060000020004" pitchFamily="50" charset="0"/>
              <a:cs typeface="Times New Roman" panose="02020603050405020304" pitchFamily="18" charset="0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169163" y="3564635"/>
            <a:ext cx="2613660" cy="711835"/>
            <a:chOff x="169163" y="3564635"/>
            <a:chExt cx="2613660" cy="711835"/>
          </a:xfrm>
        </p:grpSpPr>
        <p:sp>
          <p:nvSpPr>
            <p:cNvPr id="24" name="object 24"/>
            <p:cNvSpPr/>
            <p:nvPr/>
          </p:nvSpPr>
          <p:spPr>
            <a:xfrm>
              <a:off x="169163" y="3564635"/>
              <a:ext cx="2613660" cy="69646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73379" y="4193946"/>
              <a:ext cx="2231136" cy="82397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16407" y="3592067"/>
              <a:ext cx="2519680" cy="601980"/>
            </a:xfrm>
            <a:custGeom>
              <a:avLst/>
              <a:gdLst/>
              <a:ahLst/>
              <a:cxnLst/>
              <a:rect l="l" t="t" r="r" b="b"/>
              <a:pathLst>
                <a:path w="2519680" h="601979">
                  <a:moveTo>
                    <a:pt x="2383002" y="0"/>
                  </a:moveTo>
                  <a:lnTo>
                    <a:pt x="136169" y="0"/>
                  </a:lnTo>
                  <a:lnTo>
                    <a:pt x="93127" y="6941"/>
                  </a:lnTo>
                  <a:lnTo>
                    <a:pt x="55747" y="26271"/>
                  </a:lnTo>
                  <a:lnTo>
                    <a:pt x="26271" y="55747"/>
                  </a:lnTo>
                  <a:lnTo>
                    <a:pt x="6941" y="93127"/>
                  </a:lnTo>
                  <a:lnTo>
                    <a:pt x="0" y="136169"/>
                  </a:lnTo>
                  <a:lnTo>
                    <a:pt x="0" y="465810"/>
                  </a:lnTo>
                  <a:lnTo>
                    <a:pt x="6941" y="508852"/>
                  </a:lnTo>
                  <a:lnTo>
                    <a:pt x="26271" y="546232"/>
                  </a:lnTo>
                  <a:lnTo>
                    <a:pt x="55747" y="575708"/>
                  </a:lnTo>
                  <a:lnTo>
                    <a:pt x="93127" y="595038"/>
                  </a:lnTo>
                  <a:lnTo>
                    <a:pt x="136169" y="601979"/>
                  </a:lnTo>
                  <a:lnTo>
                    <a:pt x="2383002" y="601979"/>
                  </a:lnTo>
                  <a:lnTo>
                    <a:pt x="2426044" y="595038"/>
                  </a:lnTo>
                  <a:lnTo>
                    <a:pt x="2463424" y="575708"/>
                  </a:lnTo>
                  <a:lnTo>
                    <a:pt x="2492900" y="546232"/>
                  </a:lnTo>
                  <a:lnTo>
                    <a:pt x="2512230" y="508852"/>
                  </a:lnTo>
                  <a:lnTo>
                    <a:pt x="2519172" y="465810"/>
                  </a:lnTo>
                  <a:lnTo>
                    <a:pt x="2519172" y="136169"/>
                  </a:lnTo>
                  <a:lnTo>
                    <a:pt x="2512230" y="93127"/>
                  </a:lnTo>
                  <a:lnTo>
                    <a:pt x="2492900" y="55747"/>
                  </a:lnTo>
                  <a:lnTo>
                    <a:pt x="2463424" y="26271"/>
                  </a:lnTo>
                  <a:lnTo>
                    <a:pt x="2426044" y="6941"/>
                  </a:lnTo>
                  <a:lnTo>
                    <a:pt x="2383002" y="0"/>
                  </a:lnTo>
                  <a:close/>
                </a:path>
              </a:pathLst>
            </a:custGeom>
            <a:solidFill>
              <a:srgbClr val="CCC1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16407" y="3592067"/>
              <a:ext cx="2519680" cy="601980"/>
            </a:xfrm>
            <a:custGeom>
              <a:avLst/>
              <a:gdLst/>
              <a:ahLst/>
              <a:cxnLst/>
              <a:rect l="l" t="t" r="r" b="b"/>
              <a:pathLst>
                <a:path w="2519680" h="601979">
                  <a:moveTo>
                    <a:pt x="0" y="136169"/>
                  </a:moveTo>
                  <a:lnTo>
                    <a:pt x="6941" y="93127"/>
                  </a:lnTo>
                  <a:lnTo>
                    <a:pt x="26271" y="55747"/>
                  </a:lnTo>
                  <a:lnTo>
                    <a:pt x="55747" y="26271"/>
                  </a:lnTo>
                  <a:lnTo>
                    <a:pt x="93127" y="6941"/>
                  </a:lnTo>
                  <a:lnTo>
                    <a:pt x="136169" y="0"/>
                  </a:lnTo>
                  <a:lnTo>
                    <a:pt x="2383002" y="0"/>
                  </a:lnTo>
                  <a:lnTo>
                    <a:pt x="2426044" y="6941"/>
                  </a:lnTo>
                  <a:lnTo>
                    <a:pt x="2463424" y="26271"/>
                  </a:lnTo>
                  <a:lnTo>
                    <a:pt x="2492900" y="55747"/>
                  </a:lnTo>
                  <a:lnTo>
                    <a:pt x="2512230" y="93127"/>
                  </a:lnTo>
                  <a:lnTo>
                    <a:pt x="2519172" y="136169"/>
                  </a:lnTo>
                  <a:lnTo>
                    <a:pt x="2519172" y="465810"/>
                  </a:lnTo>
                  <a:lnTo>
                    <a:pt x="2512230" y="508852"/>
                  </a:lnTo>
                  <a:lnTo>
                    <a:pt x="2492900" y="546232"/>
                  </a:lnTo>
                  <a:lnTo>
                    <a:pt x="2463424" y="575708"/>
                  </a:lnTo>
                  <a:lnTo>
                    <a:pt x="2426044" y="595038"/>
                  </a:lnTo>
                  <a:lnTo>
                    <a:pt x="2383002" y="601979"/>
                  </a:lnTo>
                  <a:lnTo>
                    <a:pt x="136169" y="601979"/>
                  </a:lnTo>
                  <a:lnTo>
                    <a:pt x="93127" y="595038"/>
                  </a:lnTo>
                  <a:lnTo>
                    <a:pt x="55747" y="575708"/>
                  </a:lnTo>
                  <a:lnTo>
                    <a:pt x="26271" y="546232"/>
                  </a:lnTo>
                  <a:lnTo>
                    <a:pt x="6941" y="508852"/>
                  </a:lnTo>
                  <a:lnTo>
                    <a:pt x="0" y="465810"/>
                  </a:lnTo>
                  <a:lnTo>
                    <a:pt x="0" y="136169"/>
                  </a:lnTo>
                  <a:close/>
                </a:path>
              </a:pathLst>
            </a:custGeom>
            <a:ln w="9143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339726" y="3763686"/>
            <a:ext cx="2257121" cy="3173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2590" marR="5080" indent="-390525" algn="ctr">
              <a:lnSpc>
                <a:spcPct val="100000"/>
              </a:lnSpc>
              <a:spcBef>
                <a:spcPts val="95"/>
              </a:spcBef>
            </a:pPr>
            <a:r>
              <a:rPr lang="sq-AL" sz="1000" spc="-60" dirty="0">
                <a:latin typeface="StobiSerif Regular" panose="02000503060000020004" pitchFamily="50" charset="0"/>
                <a:cs typeface="Arial"/>
              </a:rPr>
              <a:t>Këshilltar </a:t>
            </a:r>
            <a:r>
              <a:rPr sz="1000" spc="-60" dirty="0">
                <a:latin typeface="StobiSerif Regular" panose="02000503060000020004" pitchFamily="50" charset="0"/>
                <a:cs typeface="Arial"/>
              </a:rPr>
              <a:t> </a:t>
            </a:r>
            <a:r>
              <a:rPr sz="1000" spc="-5" dirty="0">
                <a:latin typeface="StobiSerif Regular" panose="02000503060000020004" pitchFamily="50" charset="0"/>
                <a:cs typeface="Carlito"/>
              </a:rPr>
              <a:t>- </a:t>
            </a:r>
            <a:r>
              <a:rPr lang="sq-AL" sz="1000" spc="-5" dirty="0">
                <a:latin typeface="StobiSerif Regular" panose="02000503060000020004" pitchFamily="50" charset="0"/>
                <a:cs typeface="Carlito"/>
              </a:rPr>
              <a:t>Marka dhe krijimi i imazhit</a:t>
            </a:r>
          </a:p>
          <a:p>
            <a:pPr marL="402590" marR="5080" indent="-390525" algn="ctr">
              <a:lnSpc>
                <a:spcPct val="100000"/>
              </a:lnSpc>
              <a:spcBef>
                <a:spcPts val="95"/>
              </a:spcBef>
            </a:pPr>
            <a:endParaRPr sz="900" dirty="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166115" y="5119115"/>
            <a:ext cx="2613660" cy="599440"/>
            <a:chOff x="166115" y="5119115"/>
            <a:chExt cx="2613660" cy="599440"/>
          </a:xfrm>
        </p:grpSpPr>
        <p:sp>
          <p:nvSpPr>
            <p:cNvPr id="30" name="object 30"/>
            <p:cNvSpPr/>
            <p:nvPr/>
          </p:nvSpPr>
          <p:spPr>
            <a:xfrm>
              <a:off x="166115" y="5119115"/>
              <a:ext cx="2613660" cy="59893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13359" y="5146547"/>
              <a:ext cx="2519680" cy="504825"/>
            </a:xfrm>
            <a:custGeom>
              <a:avLst/>
              <a:gdLst/>
              <a:ahLst/>
              <a:cxnLst/>
              <a:rect l="l" t="t" r="r" b="b"/>
              <a:pathLst>
                <a:path w="2519680" h="504825">
                  <a:moveTo>
                    <a:pt x="2405062" y="0"/>
                  </a:moveTo>
                  <a:lnTo>
                    <a:pt x="114109" y="0"/>
                  </a:lnTo>
                  <a:lnTo>
                    <a:pt x="69694" y="8967"/>
                  </a:lnTo>
                  <a:lnTo>
                    <a:pt x="33423" y="33423"/>
                  </a:lnTo>
                  <a:lnTo>
                    <a:pt x="8967" y="69694"/>
                  </a:lnTo>
                  <a:lnTo>
                    <a:pt x="0" y="114109"/>
                  </a:lnTo>
                  <a:lnTo>
                    <a:pt x="0" y="390347"/>
                  </a:lnTo>
                  <a:lnTo>
                    <a:pt x="8967" y="434760"/>
                  </a:lnTo>
                  <a:lnTo>
                    <a:pt x="33423" y="471027"/>
                  </a:lnTo>
                  <a:lnTo>
                    <a:pt x="69694" y="495478"/>
                  </a:lnTo>
                  <a:lnTo>
                    <a:pt x="114109" y="504443"/>
                  </a:lnTo>
                  <a:lnTo>
                    <a:pt x="2405062" y="504443"/>
                  </a:lnTo>
                  <a:lnTo>
                    <a:pt x="2449482" y="495478"/>
                  </a:lnTo>
                  <a:lnTo>
                    <a:pt x="2485753" y="471027"/>
                  </a:lnTo>
                  <a:lnTo>
                    <a:pt x="2510205" y="434760"/>
                  </a:lnTo>
                  <a:lnTo>
                    <a:pt x="2519172" y="390347"/>
                  </a:lnTo>
                  <a:lnTo>
                    <a:pt x="2519172" y="114109"/>
                  </a:lnTo>
                  <a:lnTo>
                    <a:pt x="2510205" y="69694"/>
                  </a:lnTo>
                  <a:lnTo>
                    <a:pt x="2485753" y="33423"/>
                  </a:lnTo>
                  <a:lnTo>
                    <a:pt x="2449482" y="8967"/>
                  </a:lnTo>
                  <a:lnTo>
                    <a:pt x="2405062" y="0"/>
                  </a:lnTo>
                  <a:close/>
                </a:path>
              </a:pathLst>
            </a:custGeom>
            <a:solidFill>
              <a:srgbClr val="EEEA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13359" y="5146547"/>
              <a:ext cx="2519680" cy="504825"/>
            </a:xfrm>
            <a:custGeom>
              <a:avLst/>
              <a:gdLst/>
              <a:ahLst/>
              <a:cxnLst/>
              <a:rect l="l" t="t" r="r" b="b"/>
              <a:pathLst>
                <a:path w="2519680" h="504825">
                  <a:moveTo>
                    <a:pt x="0" y="114109"/>
                  </a:moveTo>
                  <a:lnTo>
                    <a:pt x="8967" y="69694"/>
                  </a:lnTo>
                  <a:lnTo>
                    <a:pt x="33423" y="33423"/>
                  </a:lnTo>
                  <a:lnTo>
                    <a:pt x="69694" y="8967"/>
                  </a:lnTo>
                  <a:lnTo>
                    <a:pt x="114109" y="0"/>
                  </a:lnTo>
                  <a:lnTo>
                    <a:pt x="2405062" y="0"/>
                  </a:lnTo>
                  <a:lnTo>
                    <a:pt x="2449482" y="8967"/>
                  </a:lnTo>
                  <a:lnTo>
                    <a:pt x="2485753" y="33423"/>
                  </a:lnTo>
                  <a:lnTo>
                    <a:pt x="2510205" y="69694"/>
                  </a:lnTo>
                  <a:lnTo>
                    <a:pt x="2519172" y="114109"/>
                  </a:lnTo>
                  <a:lnTo>
                    <a:pt x="2519172" y="390347"/>
                  </a:lnTo>
                  <a:lnTo>
                    <a:pt x="2510205" y="434760"/>
                  </a:lnTo>
                  <a:lnTo>
                    <a:pt x="2485753" y="471027"/>
                  </a:lnTo>
                  <a:lnTo>
                    <a:pt x="2449482" y="495478"/>
                  </a:lnTo>
                  <a:lnTo>
                    <a:pt x="2405062" y="504443"/>
                  </a:lnTo>
                  <a:lnTo>
                    <a:pt x="114109" y="504443"/>
                  </a:lnTo>
                  <a:lnTo>
                    <a:pt x="69694" y="495478"/>
                  </a:lnTo>
                  <a:lnTo>
                    <a:pt x="33423" y="471027"/>
                  </a:lnTo>
                  <a:lnTo>
                    <a:pt x="8967" y="434760"/>
                  </a:lnTo>
                  <a:lnTo>
                    <a:pt x="0" y="390347"/>
                  </a:lnTo>
                  <a:lnTo>
                    <a:pt x="0" y="114109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235949" y="5238979"/>
            <a:ext cx="2411388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sq-AL" sz="1000" spc="-55" dirty="0">
                <a:latin typeface="StobiSerif Regular" panose="02000503060000020004" pitchFamily="50" charset="0"/>
                <a:cs typeface="Arial"/>
              </a:rPr>
              <a:t>Bashkëpuntor</a:t>
            </a:r>
            <a:r>
              <a:rPr sz="1000" spc="-55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US" sz="1000" spc="-5" dirty="0">
                <a:latin typeface="StobiSerif Regular" panose="02000503060000020004" pitchFamily="50" charset="0"/>
                <a:cs typeface="Carlito"/>
              </a:rPr>
              <a:t>–</a:t>
            </a:r>
            <a:r>
              <a:rPr sz="1000" spc="-5" dirty="0">
                <a:latin typeface="StobiSerif Regular" panose="02000503060000020004" pitchFamily="50" charset="0"/>
                <a:cs typeface="Carlito"/>
              </a:rPr>
              <a:t> </a:t>
            </a: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Promocion të materialeve</a:t>
            </a:r>
            <a:endParaRPr sz="1000" dirty="0">
              <a:latin typeface="StobiSerif Regular" panose="02000503060000020004" pitchFamily="50" charset="0"/>
              <a:cs typeface="Arial"/>
            </a:endParaRPr>
          </a:p>
          <a:p>
            <a:pPr marL="635" algn="ctr">
              <a:lnSpc>
                <a:spcPct val="100000"/>
              </a:lnSpc>
              <a:spcBef>
                <a:spcPts val="10"/>
              </a:spcBef>
            </a:pPr>
            <a:r>
              <a:rPr sz="1000" spc="-60" dirty="0">
                <a:latin typeface="StobiSerif Regular" panose="02000503060000020004" pitchFamily="50" charset="0"/>
                <a:cs typeface="Arial"/>
              </a:rPr>
              <a:t>(</a:t>
            </a:r>
            <a:r>
              <a:rPr lang="sq-AL" sz="1000" spc="-60" dirty="0">
                <a:latin typeface="StobiSerif Regular" panose="02000503060000020004" pitchFamily="50" charset="0"/>
                <a:cs typeface="Arial"/>
              </a:rPr>
              <a:t>Slavica Niqoska Donev</a:t>
            </a:r>
            <a:r>
              <a:rPr sz="1000" spc="-35" dirty="0">
                <a:latin typeface="StobiSerif Regular" panose="02000503060000020004" pitchFamily="50" charset="0"/>
                <a:cs typeface="Arial"/>
              </a:rPr>
              <a:t>)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6252971" y="2753867"/>
            <a:ext cx="2615565" cy="670560"/>
            <a:chOff x="6252971" y="2753867"/>
            <a:chExt cx="2615565" cy="670560"/>
          </a:xfrm>
        </p:grpSpPr>
        <p:sp>
          <p:nvSpPr>
            <p:cNvPr id="35" name="object 35"/>
            <p:cNvSpPr/>
            <p:nvPr/>
          </p:nvSpPr>
          <p:spPr>
            <a:xfrm>
              <a:off x="6252971" y="2753867"/>
              <a:ext cx="2615183" cy="67056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341363" y="3288258"/>
              <a:ext cx="2464308" cy="133121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300215" y="2781299"/>
              <a:ext cx="2520950" cy="576580"/>
            </a:xfrm>
            <a:custGeom>
              <a:avLst/>
              <a:gdLst/>
              <a:ahLst/>
              <a:cxnLst/>
              <a:rect l="l" t="t" r="r" b="b"/>
              <a:pathLst>
                <a:path w="2520950" h="576579">
                  <a:moveTo>
                    <a:pt x="2390394" y="0"/>
                  </a:moveTo>
                  <a:lnTo>
                    <a:pt x="130302" y="0"/>
                  </a:lnTo>
                  <a:lnTo>
                    <a:pt x="79584" y="10238"/>
                  </a:lnTo>
                  <a:lnTo>
                    <a:pt x="38166" y="38161"/>
                  </a:lnTo>
                  <a:lnTo>
                    <a:pt x="10240" y="79579"/>
                  </a:lnTo>
                  <a:lnTo>
                    <a:pt x="0" y="130301"/>
                  </a:lnTo>
                  <a:lnTo>
                    <a:pt x="0" y="445757"/>
                  </a:lnTo>
                  <a:lnTo>
                    <a:pt x="10240" y="496481"/>
                  </a:lnTo>
                  <a:lnTo>
                    <a:pt x="38166" y="537903"/>
                  </a:lnTo>
                  <a:lnTo>
                    <a:pt x="79584" y="565831"/>
                  </a:lnTo>
                  <a:lnTo>
                    <a:pt x="130302" y="576071"/>
                  </a:lnTo>
                  <a:lnTo>
                    <a:pt x="2390394" y="576071"/>
                  </a:lnTo>
                  <a:lnTo>
                    <a:pt x="2441111" y="565831"/>
                  </a:lnTo>
                  <a:lnTo>
                    <a:pt x="2482529" y="537903"/>
                  </a:lnTo>
                  <a:lnTo>
                    <a:pt x="2510455" y="496481"/>
                  </a:lnTo>
                  <a:lnTo>
                    <a:pt x="2520696" y="445757"/>
                  </a:lnTo>
                  <a:lnTo>
                    <a:pt x="2520696" y="130301"/>
                  </a:lnTo>
                  <a:lnTo>
                    <a:pt x="2510455" y="79579"/>
                  </a:lnTo>
                  <a:lnTo>
                    <a:pt x="2482529" y="38161"/>
                  </a:lnTo>
                  <a:lnTo>
                    <a:pt x="2441111" y="10238"/>
                  </a:lnTo>
                  <a:lnTo>
                    <a:pt x="2390394" y="0"/>
                  </a:lnTo>
                  <a:close/>
                </a:path>
              </a:pathLst>
            </a:custGeom>
            <a:solidFill>
              <a:srgbClr val="B3A2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300215" y="2781299"/>
              <a:ext cx="2520950" cy="576580"/>
            </a:xfrm>
            <a:custGeom>
              <a:avLst/>
              <a:gdLst/>
              <a:ahLst/>
              <a:cxnLst/>
              <a:rect l="l" t="t" r="r" b="b"/>
              <a:pathLst>
                <a:path w="2520950" h="576579">
                  <a:moveTo>
                    <a:pt x="0" y="130301"/>
                  </a:moveTo>
                  <a:lnTo>
                    <a:pt x="10240" y="79579"/>
                  </a:lnTo>
                  <a:lnTo>
                    <a:pt x="38166" y="38161"/>
                  </a:lnTo>
                  <a:lnTo>
                    <a:pt x="79584" y="10238"/>
                  </a:lnTo>
                  <a:lnTo>
                    <a:pt x="130302" y="0"/>
                  </a:lnTo>
                  <a:lnTo>
                    <a:pt x="2390394" y="0"/>
                  </a:lnTo>
                  <a:lnTo>
                    <a:pt x="2441111" y="10238"/>
                  </a:lnTo>
                  <a:lnTo>
                    <a:pt x="2482529" y="38161"/>
                  </a:lnTo>
                  <a:lnTo>
                    <a:pt x="2510455" y="79579"/>
                  </a:lnTo>
                  <a:lnTo>
                    <a:pt x="2520696" y="130301"/>
                  </a:lnTo>
                  <a:lnTo>
                    <a:pt x="2520696" y="445757"/>
                  </a:lnTo>
                  <a:lnTo>
                    <a:pt x="2510455" y="496481"/>
                  </a:lnTo>
                  <a:lnTo>
                    <a:pt x="2482529" y="537903"/>
                  </a:lnTo>
                  <a:lnTo>
                    <a:pt x="2441111" y="565831"/>
                  </a:lnTo>
                  <a:lnTo>
                    <a:pt x="2390394" y="576071"/>
                  </a:lnTo>
                  <a:lnTo>
                    <a:pt x="130302" y="576071"/>
                  </a:lnTo>
                  <a:lnTo>
                    <a:pt x="79584" y="565831"/>
                  </a:lnTo>
                  <a:lnTo>
                    <a:pt x="38166" y="537903"/>
                  </a:lnTo>
                  <a:lnTo>
                    <a:pt x="10240" y="496481"/>
                  </a:lnTo>
                  <a:lnTo>
                    <a:pt x="0" y="445757"/>
                  </a:lnTo>
                  <a:lnTo>
                    <a:pt x="0" y="130301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6236335" y="2949829"/>
            <a:ext cx="2489994" cy="48667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93065" marR="5080" indent="-381000" algn="ctr">
              <a:lnSpc>
                <a:spcPct val="100000"/>
              </a:lnSpc>
              <a:spcBef>
                <a:spcPts val="95"/>
              </a:spcBef>
            </a:pPr>
            <a:r>
              <a:rPr lang="sq-AL" sz="1000" spc="-50" dirty="0">
                <a:latin typeface="StobiSerif Regular" panose="02000503060000020004" pitchFamily="50" charset="0"/>
                <a:cs typeface="Arial"/>
              </a:rPr>
              <a:t>Udhëheqës i departamentit për mardhënie me publikun</a:t>
            </a:r>
            <a:r>
              <a:rPr sz="1000" spc="-50" dirty="0">
                <a:latin typeface="StobiSerif Regular" panose="02000503060000020004" pitchFamily="50" charset="0"/>
                <a:cs typeface="Arial"/>
              </a:rPr>
              <a:t> </a:t>
            </a:r>
            <a:endParaRPr lang="sq-AL" sz="1000" spc="-50" dirty="0">
              <a:latin typeface="StobiSerif Regular" panose="02000503060000020004" pitchFamily="50" charset="0"/>
              <a:cs typeface="Arial"/>
            </a:endParaRPr>
          </a:p>
          <a:p>
            <a:pPr marL="393065" marR="5080" indent="-381000" algn="ctr">
              <a:lnSpc>
                <a:spcPct val="100000"/>
              </a:lnSpc>
              <a:spcBef>
                <a:spcPts val="95"/>
              </a:spcBef>
            </a:pPr>
            <a:r>
              <a:rPr lang="sq-AL" sz="1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6189091" y="3468636"/>
            <a:ext cx="2615565" cy="670560"/>
            <a:chOff x="6252971" y="3468636"/>
            <a:chExt cx="2615565" cy="670560"/>
          </a:xfrm>
        </p:grpSpPr>
        <p:sp>
          <p:nvSpPr>
            <p:cNvPr id="41" name="object 41"/>
            <p:cNvSpPr/>
            <p:nvPr/>
          </p:nvSpPr>
          <p:spPr>
            <a:xfrm>
              <a:off x="6252971" y="3468636"/>
              <a:ext cx="2615183" cy="670547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300215" y="3496068"/>
              <a:ext cx="2520950" cy="576580"/>
            </a:xfrm>
            <a:custGeom>
              <a:avLst/>
              <a:gdLst/>
              <a:ahLst/>
              <a:cxnLst/>
              <a:rect l="l" t="t" r="r" b="b"/>
              <a:pathLst>
                <a:path w="2520950" h="576579">
                  <a:moveTo>
                    <a:pt x="2390394" y="0"/>
                  </a:moveTo>
                  <a:lnTo>
                    <a:pt x="130302" y="0"/>
                  </a:lnTo>
                  <a:lnTo>
                    <a:pt x="79584" y="10238"/>
                  </a:lnTo>
                  <a:lnTo>
                    <a:pt x="38166" y="38161"/>
                  </a:lnTo>
                  <a:lnTo>
                    <a:pt x="10240" y="79579"/>
                  </a:lnTo>
                  <a:lnTo>
                    <a:pt x="0" y="130301"/>
                  </a:lnTo>
                  <a:lnTo>
                    <a:pt x="0" y="445757"/>
                  </a:lnTo>
                  <a:lnTo>
                    <a:pt x="10240" y="496481"/>
                  </a:lnTo>
                  <a:lnTo>
                    <a:pt x="38166" y="537903"/>
                  </a:lnTo>
                  <a:lnTo>
                    <a:pt x="79584" y="565831"/>
                  </a:lnTo>
                  <a:lnTo>
                    <a:pt x="130302" y="576071"/>
                  </a:lnTo>
                  <a:lnTo>
                    <a:pt x="2390394" y="576071"/>
                  </a:lnTo>
                  <a:lnTo>
                    <a:pt x="2441111" y="565831"/>
                  </a:lnTo>
                  <a:lnTo>
                    <a:pt x="2482529" y="537903"/>
                  </a:lnTo>
                  <a:lnTo>
                    <a:pt x="2510455" y="496481"/>
                  </a:lnTo>
                  <a:lnTo>
                    <a:pt x="2520696" y="445757"/>
                  </a:lnTo>
                  <a:lnTo>
                    <a:pt x="2520696" y="130301"/>
                  </a:lnTo>
                  <a:lnTo>
                    <a:pt x="2510455" y="79579"/>
                  </a:lnTo>
                  <a:lnTo>
                    <a:pt x="2482529" y="38161"/>
                  </a:lnTo>
                  <a:lnTo>
                    <a:pt x="2441111" y="10238"/>
                  </a:lnTo>
                  <a:lnTo>
                    <a:pt x="2390394" y="0"/>
                  </a:lnTo>
                  <a:close/>
                </a:path>
              </a:pathLst>
            </a:custGeom>
            <a:solidFill>
              <a:srgbClr val="CCC1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300215" y="3496068"/>
              <a:ext cx="2520950" cy="576580"/>
            </a:xfrm>
            <a:custGeom>
              <a:avLst/>
              <a:gdLst/>
              <a:ahLst/>
              <a:cxnLst/>
              <a:rect l="l" t="t" r="r" b="b"/>
              <a:pathLst>
                <a:path w="2520950" h="576579">
                  <a:moveTo>
                    <a:pt x="0" y="130301"/>
                  </a:moveTo>
                  <a:lnTo>
                    <a:pt x="10240" y="79579"/>
                  </a:lnTo>
                  <a:lnTo>
                    <a:pt x="38166" y="38161"/>
                  </a:lnTo>
                  <a:lnTo>
                    <a:pt x="79584" y="10238"/>
                  </a:lnTo>
                  <a:lnTo>
                    <a:pt x="130302" y="0"/>
                  </a:lnTo>
                  <a:lnTo>
                    <a:pt x="2390394" y="0"/>
                  </a:lnTo>
                  <a:lnTo>
                    <a:pt x="2441111" y="10238"/>
                  </a:lnTo>
                  <a:lnTo>
                    <a:pt x="2482529" y="38161"/>
                  </a:lnTo>
                  <a:lnTo>
                    <a:pt x="2510455" y="79579"/>
                  </a:lnTo>
                  <a:lnTo>
                    <a:pt x="2520696" y="130301"/>
                  </a:lnTo>
                  <a:lnTo>
                    <a:pt x="2520696" y="445757"/>
                  </a:lnTo>
                  <a:lnTo>
                    <a:pt x="2510455" y="496481"/>
                  </a:lnTo>
                  <a:lnTo>
                    <a:pt x="2482529" y="537903"/>
                  </a:lnTo>
                  <a:lnTo>
                    <a:pt x="2441111" y="565831"/>
                  </a:lnTo>
                  <a:lnTo>
                    <a:pt x="2390394" y="576071"/>
                  </a:lnTo>
                  <a:lnTo>
                    <a:pt x="130302" y="576071"/>
                  </a:lnTo>
                  <a:lnTo>
                    <a:pt x="79584" y="565831"/>
                  </a:lnTo>
                  <a:lnTo>
                    <a:pt x="38166" y="537903"/>
                  </a:lnTo>
                  <a:lnTo>
                    <a:pt x="10240" y="496481"/>
                  </a:lnTo>
                  <a:lnTo>
                    <a:pt x="0" y="445757"/>
                  </a:lnTo>
                  <a:lnTo>
                    <a:pt x="0" y="130301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6544056" y="3610927"/>
            <a:ext cx="2019517" cy="33278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8765" marR="5080" indent="-266700" algn="ctr">
              <a:lnSpc>
                <a:spcPct val="100000"/>
              </a:lnSpc>
              <a:spcBef>
                <a:spcPts val="95"/>
              </a:spcBef>
            </a:pPr>
            <a:r>
              <a:rPr lang="sq-AL" sz="1000" spc="-60" dirty="0">
                <a:latin typeface="StobiSerif Regular" panose="02000503060000020004" pitchFamily="50" charset="0"/>
                <a:cs typeface="Arial"/>
              </a:rPr>
              <a:t>Këshilltar</a:t>
            </a:r>
            <a:r>
              <a:rPr sz="1000" spc="-6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US" sz="1000" spc="-5" dirty="0">
                <a:latin typeface="StobiSerif Regular" panose="02000503060000020004" pitchFamily="50" charset="0"/>
                <a:cs typeface="Carlito"/>
              </a:rPr>
              <a:t>–</a:t>
            </a:r>
            <a:r>
              <a:rPr sz="1000" spc="-5" dirty="0">
                <a:latin typeface="StobiSerif Regular" panose="02000503060000020004" pitchFamily="50" charset="0"/>
                <a:cs typeface="Carlito"/>
              </a:rPr>
              <a:t> </a:t>
            </a:r>
            <a:r>
              <a:rPr lang="sq-AL" sz="1000" spc="-55" dirty="0">
                <a:latin typeface="StobiSerif Regular" panose="02000503060000020004" pitchFamily="50" charset="0"/>
                <a:cs typeface="Arial"/>
              </a:rPr>
              <a:t>Mardhënie me publikun</a:t>
            </a:r>
          </a:p>
          <a:p>
            <a:pPr marL="278765" marR="5080" indent="-266700" algn="ctr">
              <a:lnSpc>
                <a:spcPct val="100000"/>
              </a:lnSpc>
              <a:spcBef>
                <a:spcPts val="95"/>
              </a:spcBef>
            </a:pPr>
            <a:r>
              <a:rPr lang="sq-AL" sz="1000" spc="-55" dirty="0">
                <a:latin typeface="StobiSerif Regular" panose="02000503060000020004" pitchFamily="50" charset="0"/>
                <a:cs typeface="Arial"/>
              </a:rPr>
              <a:t>(Fatime Koka)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6237732" y="4972824"/>
            <a:ext cx="2613660" cy="670560"/>
            <a:chOff x="6237732" y="4972824"/>
            <a:chExt cx="2613660" cy="670560"/>
          </a:xfrm>
        </p:grpSpPr>
        <p:sp>
          <p:nvSpPr>
            <p:cNvPr id="46" name="object 46"/>
            <p:cNvSpPr/>
            <p:nvPr/>
          </p:nvSpPr>
          <p:spPr>
            <a:xfrm>
              <a:off x="6237732" y="4972824"/>
              <a:ext cx="2613660" cy="670547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284976" y="5000244"/>
              <a:ext cx="2519680" cy="576580"/>
            </a:xfrm>
            <a:custGeom>
              <a:avLst/>
              <a:gdLst/>
              <a:ahLst/>
              <a:cxnLst/>
              <a:rect l="l" t="t" r="r" b="b"/>
              <a:pathLst>
                <a:path w="2519679" h="576579">
                  <a:moveTo>
                    <a:pt x="2388870" y="0"/>
                  </a:moveTo>
                  <a:lnTo>
                    <a:pt x="130302" y="0"/>
                  </a:lnTo>
                  <a:lnTo>
                    <a:pt x="79584" y="10238"/>
                  </a:lnTo>
                  <a:lnTo>
                    <a:pt x="38166" y="38161"/>
                  </a:lnTo>
                  <a:lnTo>
                    <a:pt x="10240" y="79579"/>
                  </a:lnTo>
                  <a:lnTo>
                    <a:pt x="0" y="130301"/>
                  </a:lnTo>
                  <a:lnTo>
                    <a:pt x="0" y="445757"/>
                  </a:lnTo>
                  <a:lnTo>
                    <a:pt x="10240" y="496481"/>
                  </a:lnTo>
                  <a:lnTo>
                    <a:pt x="38166" y="537903"/>
                  </a:lnTo>
                  <a:lnTo>
                    <a:pt x="79584" y="565831"/>
                  </a:lnTo>
                  <a:lnTo>
                    <a:pt x="130302" y="576071"/>
                  </a:lnTo>
                  <a:lnTo>
                    <a:pt x="2388870" y="576071"/>
                  </a:lnTo>
                  <a:lnTo>
                    <a:pt x="2439587" y="565831"/>
                  </a:lnTo>
                  <a:lnTo>
                    <a:pt x="2481005" y="537903"/>
                  </a:lnTo>
                  <a:lnTo>
                    <a:pt x="2508931" y="496481"/>
                  </a:lnTo>
                  <a:lnTo>
                    <a:pt x="2519172" y="445757"/>
                  </a:lnTo>
                  <a:lnTo>
                    <a:pt x="2519172" y="130301"/>
                  </a:lnTo>
                  <a:lnTo>
                    <a:pt x="2508931" y="79579"/>
                  </a:lnTo>
                  <a:lnTo>
                    <a:pt x="2481005" y="38161"/>
                  </a:lnTo>
                  <a:lnTo>
                    <a:pt x="2439587" y="10238"/>
                  </a:lnTo>
                  <a:lnTo>
                    <a:pt x="2388870" y="0"/>
                  </a:lnTo>
                  <a:close/>
                </a:path>
              </a:pathLst>
            </a:custGeom>
            <a:solidFill>
              <a:srgbClr val="EEEA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284976" y="5000244"/>
              <a:ext cx="2519680" cy="576580"/>
            </a:xfrm>
            <a:custGeom>
              <a:avLst/>
              <a:gdLst/>
              <a:ahLst/>
              <a:cxnLst/>
              <a:rect l="l" t="t" r="r" b="b"/>
              <a:pathLst>
                <a:path w="2519679" h="576579">
                  <a:moveTo>
                    <a:pt x="0" y="130301"/>
                  </a:moveTo>
                  <a:lnTo>
                    <a:pt x="10240" y="79579"/>
                  </a:lnTo>
                  <a:lnTo>
                    <a:pt x="38166" y="38161"/>
                  </a:lnTo>
                  <a:lnTo>
                    <a:pt x="79584" y="10238"/>
                  </a:lnTo>
                  <a:lnTo>
                    <a:pt x="130302" y="0"/>
                  </a:lnTo>
                  <a:lnTo>
                    <a:pt x="2388870" y="0"/>
                  </a:lnTo>
                  <a:lnTo>
                    <a:pt x="2439587" y="10238"/>
                  </a:lnTo>
                  <a:lnTo>
                    <a:pt x="2481005" y="38161"/>
                  </a:lnTo>
                  <a:lnTo>
                    <a:pt x="2508931" y="79579"/>
                  </a:lnTo>
                  <a:lnTo>
                    <a:pt x="2519172" y="130301"/>
                  </a:lnTo>
                  <a:lnTo>
                    <a:pt x="2519172" y="445757"/>
                  </a:lnTo>
                  <a:lnTo>
                    <a:pt x="2508931" y="496481"/>
                  </a:lnTo>
                  <a:lnTo>
                    <a:pt x="2481005" y="537903"/>
                  </a:lnTo>
                  <a:lnTo>
                    <a:pt x="2439587" y="565831"/>
                  </a:lnTo>
                  <a:lnTo>
                    <a:pt x="2388870" y="576071"/>
                  </a:lnTo>
                  <a:lnTo>
                    <a:pt x="130302" y="576071"/>
                  </a:lnTo>
                  <a:lnTo>
                    <a:pt x="79584" y="565831"/>
                  </a:lnTo>
                  <a:lnTo>
                    <a:pt x="38166" y="537903"/>
                  </a:lnTo>
                  <a:lnTo>
                    <a:pt x="10240" y="496481"/>
                  </a:lnTo>
                  <a:lnTo>
                    <a:pt x="0" y="445757"/>
                  </a:lnTo>
                  <a:lnTo>
                    <a:pt x="0" y="130301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6655739" y="5115763"/>
            <a:ext cx="1530185" cy="4558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sq-AL" sz="1000" spc="-55" dirty="0">
                <a:latin typeface="StobiSerif Regular" panose="02000503060000020004" pitchFamily="50" charset="0"/>
                <a:cs typeface="Arial"/>
              </a:rPr>
              <a:t>Bashkëpuntor</a:t>
            </a:r>
            <a:r>
              <a:rPr sz="1000" spc="-55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US" sz="1000" b="1" spc="-5" dirty="0">
                <a:latin typeface="StobiSerif Regular" panose="02000503060000020004" pitchFamily="50" charset="0"/>
                <a:cs typeface="Carlito"/>
              </a:rPr>
              <a:t>–</a:t>
            </a:r>
            <a:r>
              <a:rPr sz="1000" b="1" spc="-40" dirty="0">
                <a:latin typeface="StobiSerif Regular" panose="02000503060000020004" pitchFamily="50" charset="0"/>
                <a:cs typeface="Carlito"/>
              </a:rPr>
              <a:t> </a:t>
            </a: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Protokolle</a:t>
            </a:r>
          </a:p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(Sazan Horvati)</a:t>
            </a:r>
            <a:endParaRPr sz="1000" dirty="0">
              <a:latin typeface="StobiSerif Regular" panose="02000503060000020004" pitchFamily="50" charset="0"/>
              <a:cs typeface="Arial"/>
            </a:endParaRPr>
          </a:p>
          <a:p>
            <a:pPr algn="ctr">
              <a:lnSpc>
                <a:spcPct val="100000"/>
              </a:lnSpc>
            </a:pPr>
            <a:endParaRPr sz="800" dirty="0">
              <a:latin typeface="Trebuchet MS" panose="020B0603020202020204" pitchFamily="34" charset="0"/>
              <a:cs typeface="Arial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6277355" y="5835396"/>
            <a:ext cx="2613660" cy="887094"/>
            <a:chOff x="6277355" y="5835396"/>
            <a:chExt cx="2613660" cy="887094"/>
          </a:xfrm>
        </p:grpSpPr>
        <p:sp>
          <p:nvSpPr>
            <p:cNvPr id="51" name="object 51"/>
            <p:cNvSpPr/>
            <p:nvPr/>
          </p:nvSpPr>
          <p:spPr>
            <a:xfrm>
              <a:off x="6277355" y="5835396"/>
              <a:ext cx="2613659" cy="886968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324599" y="5862826"/>
              <a:ext cx="2519680" cy="792480"/>
            </a:xfrm>
            <a:custGeom>
              <a:avLst/>
              <a:gdLst/>
              <a:ahLst/>
              <a:cxnLst/>
              <a:rect l="l" t="t" r="r" b="b"/>
              <a:pathLst>
                <a:path w="2519679" h="792479">
                  <a:moveTo>
                    <a:pt x="2339911" y="0"/>
                  </a:moveTo>
                  <a:lnTo>
                    <a:pt x="179260" y="0"/>
                  </a:lnTo>
                  <a:lnTo>
                    <a:pt x="131603" y="6403"/>
                  </a:lnTo>
                  <a:lnTo>
                    <a:pt x="88781" y="24475"/>
                  </a:lnTo>
                  <a:lnTo>
                    <a:pt x="52501" y="52506"/>
                  </a:lnTo>
                  <a:lnTo>
                    <a:pt x="24472" y="88787"/>
                  </a:lnTo>
                  <a:lnTo>
                    <a:pt x="6402" y="131608"/>
                  </a:lnTo>
                  <a:lnTo>
                    <a:pt x="0" y="179260"/>
                  </a:lnTo>
                  <a:lnTo>
                    <a:pt x="0" y="613219"/>
                  </a:lnTo>
                  <a:lnTo>
                    <a:pt x="6402" y="660876"/>
                  </a:lnTo>
                  <a:lnTo>
                    <a:pt x="24472" y="703698"/>
                  </a:lnTo>
                  <a:lnTo>
                    <a:pt x="52501" y="739978"/>
                  </a:lnTo>
                  <a:lnTo>
                    <a:pt x="88781" y="768007"/>
                  </a:lnTo>
                  <a:lnTo>
                    <a:pt x="131603" y="786077"/>
                  </a:lnTo>
                  <a:lnTo>
                    <a:pt x="179260" y="792479"/>
                  </a:lnTo>
                  <a:lnTo>
                    <a:pt x="2339911" y="792479"/>
                  </a:lnTo>
                  <a:lnTo>
                    <a:pt x="2387568" y="786077"/>
                  </a:lnTo>
                  <a:lnTo>
                    <a:pt x="2430390" y="768007"/>
                  </a:lnTo>
                  <a:lnTo>
                    <a:pt x="2466670" y="739978"/>
                  </a:lnTo>
                  <a:lnTo>
                    <a:pt x="2494699" y="703698"/>
                  </a:lnTo>
                  <a:lnTo>
                    <a:pt x="2512769" y="660876"/>
                  </a:lnTo>
                  <a:lnTo>
                    <a:pt x="2519172" y="613219"/>
                  </a:lnTo>
                  <a:lnTo>
                    <a:pt x="2519172" y="179260"/>
                  </a:lnTo>
                  <a:lnTo>
                    <a:pt x="2512769" y="131608"/>
                  </a:lnTo>
                  <a:lnTo>
                    <a:pt x="2494699" y="88787"/>
                  </a:lnTo>
                  <a:lnTo>
                    <a:pt x="2466670" y="52506"/>
                  </a:lnTo>
                  <a:lnTo>
                    <a:pt x="2430390" y="24475"/>
                  </a:lnTo>
                  <a:lnTo>
                    <a:pt x="2387568" y="6403"/>
                  </a:lnTo>
                  <a:lnTo>
                    <a:pt x="2339911" y="0"/>
                  </a:lnTo>
                  <a:close/>
                </a:path>
              </a:pathLst>
            </a:custGeom>
            <a:solidFill>
              <a:srgbClr val="F7F5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324599" y="5862826"/>
              <a:ext cx="2519680" cy="792480"/>
            </a:xfrm>
            <a:custGeom>
              <a:avLst/>
              <a:gdLst/>
              <a:ahLst/>
              <a:cxnLst/>
              <a:rect l="l" t="t" r="r" b="b"/>
              <a:pathLst>
                <a:path w="2519679" h="792479">
                  <a:moveTo>
                    <a:pt x="0" y="179260"/>
                  </a:moveTo>
                  <a:lnTo>
                    <a:pt x="6402" y="131608"/>
                  </a:lnTo>
                  <a:lnTo>
                    <a:pt x="24472" y="88787"/>
                  </a:lnTo>
                  <a:lnTo>
                    <a:pt x="52501" y="52506"/>
                  </a:lnTo>
                  <a:lnTo>
                    <a:pt x="88781" y="24475"/>
                  </a:lnTo>
                  <a:lnTo>
                    <a:pt x="131603" y="6403"/>
                  </a:lnTo>
                  <a:lnTo>
                    <a:pt x="179260" y="0"/>
                  </a:lnTo>
                  <a:lnTo>
                    <a:pt x="2339911" y="0"/>
                  </a:lnTo>
                  <a:lnTo>
                    <a:pt x="2387568" y="6403"/>
                  </a:lnTo>
                  <a:lnTo>
                    <a:pt x="2430390" y="24475"/>
                  </a:lnTo>
                  <a:lnTo>
                    <a:pt x="2466670" y="52506"/>
                  </a:lnTo>
                  <a:lnTo>
                    <a:pt x="2494699" y="88787"/>
                  </a:lnTo>
                  <a:lnTo>
                    <a:pt x="2512769" y="131608"/>
                  </a:lnTo>
                  <a:lnTo>
                    <a:pt x="2519172" y="179260"/>
                  </a:lnTo>
                  <a:lnTo>
                    <a:pt x="2519172" y="613219"/>
                  </a:lnTo>
                  <a:lnTo>
                    <a:pt x="2512769" y="660876"/>
                  </a:lnTo>
                  <a:lnTo>
                    <a:pt x="2494699" y="703698"/>
                  </a:lnTo>
                  <a:lnTo>
                    <a:pt x="2466670" y="739978"/>
                  </a:lnTo>
                  <a:lnTo>
                    <a:pt x="2430390" y="768007"/>
                  </a:lnTo>
                  <a:lnTo>
                    <a:pt x="2387568" y="786077"/>
                  </a:lnTo>
                  <a:lnTo>
                    <a:pt x="2339911" y="792479"/>
                  </a:lnTo>
                  <a:lnTo>
                    <a:pt x="179260" y="792479"/>
                  </a:lnTo>
                  <a:lnTo>
                    <a:pt x="131603" y="786077"/>
                  </a:lnTo>
                  <a:lnTo>
                    <a:pt x="88781" y="768007"/>
                  </a:lnTo>
                  <a:lnTo>
                    <a:pt x="52501" y="739978"/>
                  </a:lnTo>
                  <a:lnTo>
                    <a:pt x="24472" y="703698"/>
                  </a:lnTo>
                  <a:lnTo>
                    <a:pt x="6402" y="660876"/>
                  </a:lnTo>
                  <a:lnTo>
                    <a:pt x="0" y="613219"/>
                  </a:lnTo>
                  <a:lnTo>
                    <a:pt x="0" y="179260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6544057" y="6117406"/>
            <a:ext cx="1951278" cy="49949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4615" marR="5080" indent="-82550" algn="ctr">
              <a:lnSpc>
                <a:spcPct val="100000"/>
              </a:lnSpc>
              <a:spcBef>
                <a:spcPts val="95"/>
              </a:spcBef>
            </a:pPr>
            <a:r>
              <a:rPr lang="sq-AL" sz="1000" spc="-60" dirty="0">
                <a:latin typeface="StobiSerif Regular" panose="02000503060000020004" pitchFamily="50" charset="0"/>
                <a:cs typeface="Arial"/>
              </a:rPr>
              <a:t>Bashkëpuntor i ri</a:t>
            </a:r>
            <a:r>
              <a:rPr sz="1000" spc="-45" dirty="0">
                <a:latin typeface="StobiSerif Regular" panose="02000503060000020004" pitchFamily="50" charset="0"/>
                <a:cs typeface="Arial"/>
              </a:rPr>
              <a:t> </a:t>
            </a:r>
            <a:r>
              <a:rPr sz="1000" spc="-5" dirty="0">
                <a:latin typeface="StobiSerif Regular" panose="02000503060000020004" pitchFamily="50" charset="0"/>
                <a:cs typeface="Carlito"/>
              </a:rPr>
              <a:t>– </a:t>
            </a:r>
            <a:r>
              <a:rPr lang="sq-AL" sz="1000" spc="-55" dirty="0">
                <a:latin typeface="StobiSerif Regular" panose="02000503060000020004" pitchFamily="50" charset="0"/>
                <a:cs typeface="Arial"/>
              </a:rPr>
              <a:t>Mediume sociale</a:t>
            </a:r>
          </a:p>
          <a:p>
            <a:pPr marL="94615" marR="5080" indent="-82550" algn="ctr">
              <a:lnSpc>
                <a:spcPct val="100000"/>
              </a:lnSpc>
              <a:spcBef>
                <a:spcPts val="95"/>
              </a:spcBef>
            </a:pPr>
            <a:r>
              <a:rPr lang="sq-AL" sz="1000" spc="-55" dirty="0">
                <a:latin typeface="StobiSerif Regular" panose="02000503060000020004" pitchFamily="50" charset="0"/>
                <a:cs typeface="Arial"/>
              </a:rPr>
              <a:t>(Nergiana Imeri Bitiqi) </a:t>
            </a:r>
            <a:endParaRPr lang="en-US" sz="1000" spc="-55" dirty="0">
              <a:latin typeface="StobiSerif Regular" panose="02000503060000020004" pitchFamily="50" charset="0"/>
              <a:cs typeface="Arial"/>
            </a:endParaRPr>
          </a:p>
          <a:p>
            <a:pPr marL="94615" marR="5080" indent="-82550" algn="ctr">
              <a:lnSpc>
                <a:spcPct val="100000"/>
              </a:lnSpc>
              <a:spcBef>
                <a:spcPts val="95"/>
              </a:spcBef>
            </a:pPr>
            <a:r>
              <a:rPr lang="sq-AL" sz="1000" spc="-35" dirty="0">
                <a:latin typeface="Trebuchet MS" panose="020B0603020202020204" pitchFamily="34" charset="0"/>
                <a:cs typeface="Arial"/>
              </a:rPr>
              <a:t>  </a:t>
            </a:r>
            <a:endParaRPr sz="1000" dirty="0">
              <a:latin typeface="Trebuchet MS" panose="020B0603020202020204" pitchFamily="34" charset="0"/>
              <a:cs typeface="Arial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2362453" y="626110"/>
            <a:ext cx="4559935" cy="597535"/>
            <a:chOff x="2363723" y="666000"/>
            <a:chExt cx="4559935" cy="597535"/>
          </a:xfrm>
        </p:grpSpPr>
        <p:sp>
          <p:nvSpPr>
            <p:cNvPr id="56" name="object 56"/>
            <p:cNvSpPr/>
            <p:nvPr/>
          </p:nvSpPr>
          <p:spPr>
            <a:xfrm>
              <a:off x="2363723" y="666000"/>
              <a:ext cx="4559808" cy="597395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410967" y="693420"/>
              <a:ext cx="4465320" cy="502920"/>
            </a:xfrm>
            <a:custGeom>
              <a:avLst/>
              <a:gdLst/>
              <a:ahLst/>
              <a:cxnLst/>
              <a:rect l="l" t="t" r="r" b="b"/>
              <a:pathLst>
                <a:path w="4465320" h="502919">
                  <a:moveTo>
                    <a:pt x="4351553" y="0"/>
                  </a:moveTo>
                  <a:lnTo>
                    <a:pt x="113766" y="0"/>
                  </a:lnTo>
                  <a:lnTo>
                    <a:pt x="69480" y="8940"/>
                  </a:lnTo>
                  <a:lnTo>
                    <a:pt x="33318" y="33323"/>
                  </a:lnTo>
                  <a:lnTo>
                    <a:pt x="8939" y="69485"/>
                  </a:lnTo>
                  <a:lnTo>
                    <a:pt x="0" y="113766"/>
                  </a:lnTo>
                  <a:lnTo>
                    <a:pt x="0" y="389166"/>
                  </a:lnTo>
                  <a:lnTo>
                    <a:pt x="8939" y="433445"/>
                  </a:lnTo>
                  <a:lnTo>
                    <a:pt x="33318" y="469603"/>
                  </a:lnTo>
                  <a:lnTo>
                    <a:pt x="69480" y="493980"/>
                  </a:lnTo>
                  <a:lnTo>
                    <a:pt x="113766" y="502920"/>
                  </a:lnTo>
                  <a:lnTo>
                    <a:pt x="4351553" y="502920"/>
                  </a:lnTo>
                  <a:lnTo>
                    <a:pt x="4395839" y="493980"/>
                  </a:lnTo>
                  <a:lnTo>
                    <a:pt x="4432001" y="469603"/>
                  </a:lnTo>
                  <a:lnTo>
                    <a:pt x="4456380" y="433445"/>
                  </a:lnTo>
                  <a:lnTo>
                    <a:pt x="4465320" y="389166"/>
                  </a:lnTo>
                  <a:lnTo>
                    <a:pt x="4465320" y="113766"/>
                  </a:lnTo>
                  <a:lnTo>
                    <a:pt x="4456380" y="69485"/>
                  </a:lnTo>
                  <a:lnTo>
                    <a:pt x="4432001" y="33323"/>
                  </a:lnTo>
                  <a:lnTo>
                    <a:pt x="4395839" y="8940"/>
                  </a:lnTo>
                  <a:lnTo>
                    <a:pt x="4351553" y="0"/>
                  </a:lnTo>
                  <a:close/>
                </a:path>
              </a:pathLst>
            </a:custGeom>
            <a:solidFill>
              <a:srgbClr val="B3A2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410967" y="693420"/>
              <a:ext cx="4465320" cy="502920"/>
            </a:xfrm>
            <a:custGeom>
              <a:avLst/>
              <a:gdLst/>
              <a:ahLst/>
              <a:cxnLst/>
              <a:rect l="l" t="t" r="r" b="b"/>
              <a:pathLst>
                <a:path w="4465320" h="502919">
                  <a:moveTo>
                    <a:pt x="0" y="113766"/>
                  </a:moveTo>
                  <a:lnTo>
                    <a:pt x="8939" y="69485"/>
                  </a:lnTo>
                  <a:lnTo>
                    <a:pt x="33318" y="33323"/>
                  </a:lnTo>
                  <a:lnTo>
                    <a:pt x="69480" y="8940"/>
                  </a:lnTo>
                  <a:lnTo>
                    <a:pt x="113766" y="0"/>
                  </a:lnTo>
                  <a:lnTo>
                    <a:pt x="4351553" y="0"/>
                  </a:lnTo>
                  <a:lnTo>
                    <a:pt x="4395839" y="8940"/>
                  </a:lnTo>
                  <a:lnTo>
                    <a:pt x="4432001" y="33323"/>
                  </a:lnTo>
                  <a:lnTo>
                    <a:pt x="4456380" y="69485"/>
                  </a:lnTo>
                  <a:lnTo>
                    <a:pt x="4465320" y="113766"/>
                  </a:lnTo>
                  <a:lnTo>
                    <a:pt x="4465320" y="389166"/>
                  </a:lnTo>
                  <a:lnTo>
                    <a:pt x="4456380" y="433445"/>
                  </a:lnTo>
                  <a:lnTo>
                    <a:pt x="4432001" y="469603"/>
                  </a:lnTo>
                  <a:lnTo>
                    <a:pt x="4395839" y="493980"/>
                  </a:lnTo>
                  <a:lnTo>
                    <a:pt x="4351553" y="502920"/>
                  </a:lnTo>
                  <a:lnTo>
                    <a:pt x="113766" y="502920"/>
                  </a:lnTo>
                  <a:lnTo>
                    <a:pt x="69480" y="493980"/>
                  </a:lnTo>
                  <a:lnTo>
                    <a:pt x="33318" y="469603"/>
                  </a:lnTo>
                  <a:lnTo>
                    <a:pt x="8939" y="433445"/>
                  </a:lnTo>
                  <a:lnTo>
                    <a:pt x="0" y="389166"/>
                  </a:lnTo>
                  <a:lnTo>
                    <a:pt x="0" y="113766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2456540" y="684096"/>
            <a:ext cx="4087516" cy="33406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07720" marR="5080" indent="-795655" algn="ctr">
              <a:lnSpc>
                <a:spcPct val="100000"/>
              </a:lnSpc>
              <a:spcBef>
                <a:spcPts val="105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Udhëheqësi i  sektorit  të marketingut dhe mardhënieve me publikun          </a:t>
            </a:r>
          </a:p>
          <a:p>
            <a:pPr marL="807720" marR="5080" indent="-795655" algn="ctr">
              <a:lnSpc>
                <a:spcPct val="100000"/>
              </a:lnSpc>
              <a:spcBef>
                <a:spcPts val="105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( Emilija Trajkovska)                                  </a:t>
            </a:r>
            <a:r>
              <a:rPr sz="1000" spc="-40" dirty="0">
                <a:latin typeface="StobiSerif Regular" panose="02000503060000020004" pitchFamily="50" charset="0"/>
                <a:cs typeface="Arial"/>
              </a:rPr>
              <a:t> 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2363723" y="1229867"/>
            <a:ext cx="4559935" cy="599440"/>
            <a:chOff x="2363723" y="1229867"/>
            <a:chExt cx="4559935" cy="599440"/>
          </a:xfrm>
        </p:grpSpPr>
        <p:sp>
          <p:nvSpPr>
            <p:cNvPr id="61" name="object 61"/>
            <p:cNvSpPr/>
            <p:nvPr/>
          </p:nvSpPr>
          <p:spPr>
            <a:xfrm>
              <a:off x="2363723" y="1229867"/>
              <a:ext cx="4559808" cy="598931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410967" y="1257299"/>
              <a:ext cx="4465320" cy="504825"/>
            </a:xfrm>
            <a:custGeom>
              <a:avLst/>
              <a:gdLst/>
              <a:ahLst/>
              <a:cxnLst/>
              <a:rect l="l" t="t" r="r" b="b"/>
              <a:pathLst>
                <a:path w="4465320" h="504825">
                  <a:moveTo>
                    <a:pt x="4351210" y="0"/>
                  </a:moveTo>
                  <a:lnTo>
                    <a:pt x="114109" y="0"/>
                  </a:lnTo>
                  <a:lnTo>
                    <a:pt x="69694" y="8967"/>
                  </a:lnTo>
                  <a:lnTo>
                    <a:pt x="33423" y="33423"/>
                  </a:lnTo>
                  <a:lnTo>
                    <a:pt x="8967" y="69694"/>
                  </a:lnTo>
                  <a:lnTo>
                    <a:pt x="0" y="114109"/>
                  </a:lnTo>
                  <a:lnTo>
                    <a:pt x="0" y="390347"/>
                  </a:lnTo>
                  <a:lnTo>
                    <a:pt x="8967" y="434760"/>
                  </a:lnTo>
                  <a:lnTo>
                    <a:pt x="33423" y="471027"/>
                  </a:lnTo>
                  <a:lnTo>
                    <a:pt x="69694" y="495478"/>
                  </a:lnTo>
                  <a:lnTo>
                    <a:pt x="114109" y="504444"/>
                  </a:lnTo>
                  <a:lnTo>
                    <a:pt x="4351210" y="504444"/>
                  </a:lnTo>
                  <a:lnTo>
                    <a:pt x="4395625" y="495478"/>
                  </a:lnTo>
                  <a:lnTo>
                    <a:pt x="4431896" y="471027"/>
                  </a:lnTo>
                  <a:lnTo>
                    <a:pt x="4456352" y="434760"/>
                  </a:lnTo>
                  <a:lnTo>
                    <a:pt x="4465320" y="390347"/>
                  </a:lnTo>
                  <a:lnTo>
                    <a:pt x="4465320" y="114109"/>
                  </a:lnTo>
                  <a:lnTo>
                    <a:pt x="4456352" y="69694"/>
                  </a:lnTo>
                  <a:lnTo>
                    <a:pt x="4431896" y="33423"/>
                  </a:lnTo>
                  <a:lnTo>
                    <a:pt x="4395625" y="8967"/>
                  </a:lnTo>
                  <a:lnTo>
                    <a:pt x="4351210" y="0"/>
                  </a:lnTo>
                  <a:close/>
                </a:path>
              </a:pathLst>
            </a:custGeom>
            <a:solidFill>
              <a:srgbClr val="CCC1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410967" y="1257299"/>
              <a:ext cx="4465320" cy="504825"/>
            </a:xfrm>
            <a:custGeom>
              <a:avLst/>
              <a:gdLst/>
              <a:ahLst/>
              <a:cxnLst/>
              <a:rect l="l" t="t" r="r" b="b"/>
              <a:pathLst>
                <a:path w="4465320" h="504825">
                  <a:moveTo>
                    <a:pt x="0" y="114109"/>
                  </a:moveTo>
                  <a:lnTo>
                    <a:pt x="8967" y="69694"/>
                  </a:lnTo>
                  <a:lnTo>
                    <a:pt x="33423" y="33423"/>
                  </a:lnTo>
                  <a:lnTo>
                    <a:pt x="69694" y="8967"/>
                  </a:lnTo>
                  <a:lnTo>
                    <a:pt x="114109" y="0"/>
                  </a:lnTo>
                  <a:lnTo>
                    <a:pt x="4351210" y="0"/>
                  </a:lnTo>
                  <a:lnTo>
                    <a:pt x="4395625" y="8967"/>
                  </a:lnTo>
                  <a:lnTo>
                    <a:pt x="4431896" y="33423"/>
                  </a:lnTo>
                  <a:lnTo>
                    <a:pt x="4456352" y="69694"/>
                  </a:lnTo>
                  <a:lnTo>
                    <a:pt x="4465320" y="114109"/>
                  </a:lnTo>
                  <a:lnTo>
                    <a:pt x="4465320" y="390347"/>
                  </a:lnTo>
                  <a:lnTo>
                    <a:pt x="4456352" y="434760"/>
                  </a:lnTo>
                  <a:lnTo>
                    <a:pt x="4431896" y="471027"/>
                  </a:lnTo>
                  <a:lnTo>
                    <a:pt x="4395625" y="495478"/>
                  </a:lnTo>
                  <a:lnTo>
                    <a:pt x="4351210" y="504444"/>
                  </a:lnTo>
                  <a:lnTo>
                    <a:pt x="114109" y="504444"/>
                  </a:lnTo>
                  <a:lnTo>
                    <a:pt x="69694" y="495478"/>
                  </a:lnTo>
                  <a:lnTo>
                    <a:pt x="33423" y="471027"/>
                  </a:lnTo>
                  <a:lnTo>
                    <a:pt x="8967" y="434760"/>
                  </a:lnTo>
                  <a:lnTo>
                    <a:pt x="0" y="390347"/>
                  </a:lnTo>
                  <a:lnTo>
                    <a:pt x="0" y="114109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 txBox="1"/>
          <p:nvPr/>
        </p:nvSpPr>
        <p:spPr>
          <a:xfrm>
            <a:off x="2456540" y="1367840"/>
            <a:ext cx="4418477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sq-AL" sz="1000" spc="-30" dirty="0">
                <a:latin typeface="StobiSerif Regular" panose="02000503060000020004" pitchFamily="50" charset="0"/>
                <a:cs typeface="Arial"/>
              </a:rPr>
              <a:t>Ndihmës udhëheqës i sektorit të marketingut dhe mardhënieve me publikun 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65" name="object 65"/>
          <p:cNvGrpSpPr/>
          <p:nvPr/>
        </p:nvGrpSpPr>
        <p:grpSpPr>
          <a:xfrm>
            <a:off x="235949" y="6032448"/>
            <a:ext cx="2615184" cy="598932"/>
            <a:chOff x="204215" y="5978652"/>
            <a:chExt cx="2615184" cy="598932"/>
          </a:xfrm>
        </p:grpSpPr>
        <p:sp>
          <p:nvSpPr>
            <p:cNvPr id="66" name="object 66"/>
            <p:cNvSpPr/>
            <p:nvPr/>
          </p:nvSpPr>
          <p:spPr>
            <a:xfrm>
              <a:off x="204215" y="5978652"/>
              <a:ext cx="2615184" cy="598932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74827" y="6023833"/>
              <a:ext cx="2520950" cy="504825"/>
            </a:xfrm>
            <a:custGeom>
              <a:avLst/>
              <a:gdLst/>
              <a:ahLst/>
              <a:cxnLst/>
              <a:rect l="l" t="t" r="r" b="b"/>
              <a:pathLst>
                <a:path w="2520950" h="504825">
                  <a:moveTo>
                    <a:pt x="2406586" y="0"/>
                  </a:moveTo>
                  <a:lnTo>
                    <a:pt x="114109" y="0"/>
                  </a:lnTo>
                  <a:lnTo>
                    <a:pt x="69694" y="8967"/>
                  </a:lnTo>
                  <a:lnTo>
                    <a:pt x="33423" y="33423"/>
                  </a:lnTo>
                  <a:lnTo>
                    <a:pt x="8967" y="69694"/>
                  </a:lnTo>
                  <a:lnTo>
                    <a:pt x="0" y="114109"/>
                  </a:lnTo>
                  <a:lnTo>
                    <a:pt x="0" y="390347"/>
                  </a:lnTo>
                  <a:lnTo>
                    <a:pt x="8967" y="434760"/>
                  </a:lnTo>
                  <a:lnTo>
                    <a:pt x="33423" y="471027"/>
                  </a:lnTo>
                  <a:lnTo>
                    <a:pt x="69694" y="495478"/>
                  </a:lnTo>
                  <a:lnTo>
                    <a:pt x="114109" y="504444"/>
                  </a:lnTo>
                  <a:lnTo>
                    <a:pt x="2406586" y="504444"/>
                  </a:lnTo>
                  <a:lnTo>
                    <a:pt x="2451001" y="495478"/>
                  </a:lnTo>
                  <a:lnTo>
                    <a:pt x="2487272" y="471027"/>
                  </a:lnTo>
                  <a:lnTo>
                    <a:pt x="2511728" y="434760"/>
                  </a:lnTo>
                  <a:lnTo>
                    <a:pt x="2520696" y="390347"/>
                  </a:lnTo>
                  <a:lnTo>
                    <a:pt x="2520696" y="114109"/>
                  </a:lnTo>
                  <a:lnTo>
                    <a:pt x="2511728" y="69694"/>
                  </a:lnTo>
                  <a:lnTo>
                    <a:pt x="2487272" y="33423"/>
                  </a:lnTo>
                  <a:lnTo>
                    <a:pt x="2451001" y="8967"/>
                  </a:lnTo>
                  <a:lnTo>
                    <a:pt x="2406586" y="0"/>
                  </a:lnTo>
                  <a:close/>
                </a:path>
              </a:pathLst>
            </a:custGeom>
            <a:solidFill>
              <a:srgbClr val="F7F5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51459" y="6006079"/>
              <a:ext cx="2520950" cy="504825"/>
            </a:xfrm>
            <a:custGeom>
              <a:avLst/>
              <a:gdLst/>
              <a:ahLst/>
              <a:cxnLst/>
              <a:rect l="l" t="t" r="r" b="b"/>
              <a:pathLst>
                <a:path w="2520950" h="504825">
                  <a:moveTo>
                    <a:pt x="0" y="114109"/>
                  </a:moveTo>
                  <a:lnTo>
                    <a:pt x="8967" y="69694"/>
                  </a:lnTo>
                  <a:lnTo>
                    <a:pt x="33423" y="33423"/>
                  </a:lnTo>
                  <a:lnTo>
                    <a:pt x="69694" y="8967"/>
                  </a:lnTo>
                  <a:lnTo>
                    <a:pt x="114109" y="0"/>
                  </a:lnTo>
                  <a:lnTo>
                    <a:pt x="2406586" y="0"/>
                  </a:lnTo>
                  <a:lnTo>
                    <a:pt x="2451001" y="8967"/>
                  </a:lnTo>
                  <a:lnTo>
                    <a:pt x="2487272" y="33423"/>
                  </a:lnTo>
                  <a:lnTo>
                    <a:pt x="2511728" y="69694"/>
                  </a:lnTo>
                  <a:lnTo>
                    <a:pt x="2520696" y="114109"/>
                  </a:lnTo>
                  <a:lnTo>
                    <a:pt x="2520696" y="390347"/>
                  </a:lnTo>
                  <a:lnTo>
                    <a:pt x="2511728" y="434760"/>
                  </a:lnTo>
                  <a:lnTo>
                    <a:pt x="2487272" y="471027"/>
                  </a:lnTo>
                  <a:lnTo>
                    <a:pt x="2451001" y="495478"/>
                  </a:lnTo>
                  <a:lnTo>
                    <a:pt x="2406586" y="504444"/>
                  </a:lnTo>
                  <a:lnTo>
                    <a:pt x="114109" y="504444"/>
                  </a:lnTo>
                  <a:lnTo>
                    <a:pt x="69694" y="495478"/>
                  </a:lnTo>
                  <a:lnTo>
                    <a:pt x="33423" y="471027"/>
                  </a:lnTo>
                  <a:lnTo>
                    <a:pt x="8967" y="434760"/>
                  </a:lnTo>
                  <a:lnTo>
                    <a:pt x="0" y="390347"/>
                  </a:lnTo>
                  <a:lnTo>
                    <a:pt x="0" y="114109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9" name="object 69"/>
          <p:cNvGrpSpPr/>
          <p:nvPr/>
        </p:nvGrpSpPr>
        <p:grpSpPr>
          <a:xfrm>
            <a:off x="1456944" y="1818132"/>
            <a:ext cx="7411720" cy="3019425"/>
            <a:chOff x="1456944" y="1818132"/>
            <a:chExt cx="7411720" cy="3019425"/>
          </a:xfrm>
        </p:grpSpPr>
        <p:sp>
          <p:nvSpPr>
            <p:cNvPr id="70" name="object 70"/>
            <p:cNvSpPr/>
            <p:nvPr/>
          </p:nvSpPr>
          <p:spPr>
            <a:xfrm>
              <a:off x="1475994" y="1837182"/>
              <a:ext cx="6085205" cy="0"/>
            </a:xfrm>
            <a:custGeom>
              <a:avLst/>
              <a:gdLst/>
              <a:ahLst/>
              <a:cxnLst/>
              <a:rect l="l" t="t" r="r" b="b"/>
              <a:pathLst>
                <a:path w="6085205">
                  <a:moveTo>
                    <a:pt x="0" y="0"/>
                  </a:moveTo>
                  <a:lnTo>
                    <a:pt x="6084811" y="0"/>
                  </a:lnTo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6252972" y="4166616"/>
              <a:ext cx="2615183" cy="67056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6300215" y="4194048"/>
              <a:ext cx="2520950" cy="576580"/>
            </a:xfrm>
            <a:custGeom>
              <a:avLst/>
              <a:gdLst/>
              <a:ahLst/>
              <a:cxnLst/>
              <a:rect l="l" t="t" r="r" b="b"/>
              <a:pathLst>
                <a:path w="2520950" h="576579">
                  <a:moveTo>
                    <a:pt x="2390394" y="0"/>
                  </a:moveTo>
                  <a:lnTo>
                    <a:pt x="130302" y="0"/>
                  </a:lnTo>
                  <a:lnTo>
                    <a:pt x="79584" y="10238"/>
                  </a:lnTo>
                  <a:lnTo>
                    <a:pt x="38166" y="38161"/>
                  </a:lnTo>
                  <a:lnTo>
                    <a:pt x="10240" y="79579"/>
                  </a:lnTo>
                  <a:lnTo>
                    <a:pt x="0" y="130301"/>
                  </a:lnTo>
                  <a:lnTo>
                    <a:pt x="0" y="445757"/>
                  </a:lnTo>
                  <a:lnTo>
                    <a:pt x="10240" y="496481"/>
                  </a:lnTo>
                  <a:lnTo>
                    <a:pt x="38166" y="537903"/>
                  </a:lnTo>
                  <a:lnTo>
                    <a:pt x="79584" y="565831"/>
                  </a:lnTo>
                  <a:lnTo>
                    <a:pt x="130302" y="576071"/>
                  </a:lnTo>
                  <a:lnTo>
                    <a:pt x="2390394" y="576071"/>
                  </a:lnTo>
                  <a:lnTo>
                    <a:pt x="2441111" y="565831"/>
                  </a:lnTo>
                  <a:lnTo>
                    <a:pt x="2482529" y="537903"/>
                  </a:lnTo>
                  <a:lnTo>
                    <a:pt x="2510455" y="496481"/>
                  </a:lnTo>
                  <a:lnTo>
                    <a:pt x="2520696" y="445757"/>
                  </a:lnTo>
                  <a:lnTo>
                    <a:pt x="2520696" y="130301"/>
                  </a:lnTo>
                  <a:lnTo>
                    <a:pt x="2510455" y="79579"/>
                  </a:lnTo>
                  <a:lnTo>
                    <a:pt x="2482529" y="38161"/>
                  </a:lnTo>
                  <a:lnTo>
                    <a:pt x="2441111" y="10238"/>
                  </a:lnTo>
                  <a:lnTo>
                    <a:pt x="2390394" y="0"/>
                  </a:lnTo>
                  <a:close/>
                </a:path>
              </a:pathLst>
            </a:custGeom>
            <a:solidFill>
              <a:srgbClr val="E6E0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6300215" y="4194048"/>
              <a:ext cx="2520950" cy="576580"/>
            </a:xfrm>
            <a:custGeom>
              <a:avLst/>
              <a:gdLst/>
              <a:ahLst/>
              <a:cxnLst/>
              <a:rect l="l" t="t" r="r" b="b"/>
              <a:pathLst>
                <a:path w="2520950" h="576579">
                  <a:moveTo>
                    <a:pt x="0" y="130301"/>
                  </a:moveTo>
                  <a:lnTo>
                    <a:pt x="10240" y="79579"/>
                  </a:lnTo>
                  <a:lnTo>
                    <a:pt x="38166" y="38161"/>
                  </a:lnTo>
                  <a:lnTo>
                    <a:pt x="79584" y="10238"/>
                  </a:lnTo>
                  <a:lnTo>
                    <a:pt x="130302" y="0"/>
                  </a:lnTo>
                  <a:lnTo>
                    <a:pt x="2390394" y="0"/>
                  </a:lnTo>
                  <a:lnTo>
                    <a:pt x="2441111" y="10238"/>
                  </a:lnTo>
                  <a:lnTo>
                    <a:pt x="2482529" y="38161"/>
                  </a:lnTo>
                  <a:lnTo>
                    <a:pt x="2510455" y="79579"/>
                  </a:lnTo>
                  <a:lnTo>
                    <a:pt x="2520696" y="130301"/>
                  </a:lnTo>
                  <a:lnTo>
                    <a:pt x="2520696" y="445757"/>
                  </a:lnTo>
                  <a:lnTo>
                    <a:pt x="2510455" y="496481"/>
                  </a:lnTo>
                  <a:lnTo>
                    <a:pt x="2482529" y="537903"/>
                  </a:lnTo>
                  <a:lnTo>
                    <a:pt x="2441111" y="565831"/>
                  </a:lnTo>
                  <a:lnTo>
                    <a:pt x="2390394" y="576071"/>
                  </a:lnTo>
                  <a:lnTo>
                    <a:pt x="130302" y="576071"/>
                  </a:lnTo>
                  <a:lnTo>
                    <a:pt x="79584" y="565831"/>
                  </a:lnTo>
                  <a:lnTo>
                    <a:pt x="38166" y="537903"/>
                  </a:lnTo>
                  <a:lnTo>
                    <a:pt x="10240" y="496481"/>
                  </a:lnTo>
                  <a:lnTo>
                    <a:pt x="0" y="445757"/>
                  </a:lnTo>
                  <a:lnTo>
                    <a:pt x="0" y="130301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4" name="object 74"/>
          <p:cNvSpPr txBox="1"/>
          <p:nvPr/>
        </p:nvSpPr>
        <p:spPr>
          <a:xfrm>
            <a:off x="326750" y="6064821"/>
            <a:ext cx="212979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sq-AL" sz="1000" spc="-60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Bashkëpuntor i ri </a:t>
            </a:r>
            <a:r>
              <a:rPr sz="1000" spc="-45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 </a:t>
            </a:r>
            <a:r>
              <a:rPr sz="1000" spc="-5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- </a:t>
            </a:r>
            <a:r>
              <a:rPr lang="sq-AL" sz="1000" spc="-65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Dizajn grafik</a:t>
            </a:r>
            <a:endParaRPr sz="1000" dirty="0">
              <a:latin typeface="StobiSerif Regular" panose="02000503060000020004" pitchFamily="50" charset="0"/>
              <a:cs typeface="Times New Roman" panose="02020603050405020304" pitchFamily="18" charset="0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300215" y="4386059"/>
            <a:ext cx="234387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sq-AL" sz="1000" spc="-60" dirty="0">
                <a:latin typeface="StobiSerif Regular" panose="02000503060000020004" pitchFamily="50" charset="0"/>
                <a:cs typeface="Arial"/>
              </a:rPr>
              <a:t>Këshilltar për mirëmbajtje të web - faqeve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76" name="object 76"/>
          <p:cNvGrpSpPr/>
          <p:nvPr/>
        </p:nvGrpSpPr>
        <p:grpSpPr>
          <a:xfrm>
            <a:off x="121040" y="4349495"/>
            <a:ext cx="2613660" cy="696595"/>
            <a:chOff x="134112" y="4340352"/>
            <a:chExt cx="2613660" cy="696595"/>
          </a:xfrm>
        </p:grpSpPr>
        <p:sp>
          <p:nvSpPr>
            <p:cNvPr id="77" name="object 77"/>
            <p:cNvSpPr/>
            <p:nvPr/>
          </p:nvSpPr>
          <p:spPr>
            <a:xfrm>
              <a:off x="134112" y="4340352"/>
              <a:ext cx="2613660" cy="69646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81356" y="4367784"/>
              <a:ext cx="2519680" cy="601980"/>
            </a:xfrm>
            <a:custGeom>
              <a:avLst/>
              <a:gdLst/>
              <a:ahLst/>
              <a:cxnLst/>
              <a:rect l="l" t="t" r="r" b="b"/>
              <a:pathLst>
                <a:path w="2519680" h="601979">
                  <a:moveTo>
                    <a:pt x="2383002" y="0"/>
                  </a:moveTo>
                  <a:lnTo>
                    <a:pt x="136169" y="0"/>
                  </a:lnTo>
                  <a:lnTo>
                    <a:pt x="93127" y="6941"/>
                  </a:lnTo>
                  <a:lnTo>
                    <a:pt x="55747" y="26271"/>
                  </a:lnTo>
                  <a:lnTo>
                    <a:pt x="26271" y="55747"/>
                  </a:lnTo>
                  <a:lnTo>
                    <a:pt x="6941" y="93127"/>
                  </a:lnTo>
                  <a:lnTo>
                    <a:pt x="0" y="136169"/>
                  </a:lnTo>
                  <a:lnTo>
                    <a:pt x="0" y="465810"/>
                  </a:lnTo>
                  <a:lnTo>
                    <a:pt x="6941" y="508852"/>
                  </a:lnTo>
                  <a:lnTo>
                    <a:pt x="26271" y="546232"/>
                  </a:lnTo>
                  <a:lnTo>
                    <a:pt x="55747" y="575708"/>
                  </a:lnTo>
                  <a:lnTo>
                    <a:pt x="93127" y="595038"/>
                  </a:lnTo>
                  <a:lnTo>
                    <a:pt x="136169" y="601980"/>
                  </a:lnTo>
                  <a:lnTo>
                    <a:pt x="2383002" y="601980"/>
                  </a:lnTo>
                  <a:lnTo>
                    <a:pt x="2426044" y="595038"/>
                  </a:lnTo>
                  <a:lnTo>
                    <a:pt x="2463424" y="575708"/>
                  </a:lnTo>
                  <a:lnTo>
                    <a:pt x="2492900" y="546232"/>
                  </a:lnTo>
                  <a:lnTo>
                    <a:pt x="2512230" y="508852"/>
                  </a:lnTo>
                  <a:lnTo>
                    <a:pt x="2519172" y="465810"/>
                  </a:lnTo>
                  <a:lnTo>
                    <a:pt x="2519172" y="136169"/>
                  </a:lnTo>
                  <a:lnTo>
                    <a:pt x="2512230" y="93127"/>
                  </a:lnTo>
                  <a:lnTo>
                    <a:pt x="2492900" y="55747"/>
                  </a:lnTo>
                  <a:lnTo>
                    <a:pt x="2463424" y="26271"/>
                  </a:lnTo>
                  <a:lnTo>
                    <a:pt x="2426044" y="6941"/>
                  </a:lnTo>
                  <a:lnTo>
                    <a:pt x="2383002" y="0"/>
                  </a:lnTo>
                  <a:close/>
                </a:path>
              </a:pathLst>
            </a:custGeom>
            <a:solidFill>
              <a:srgbClr val="CCC1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81356" y="4367784"/>
              <a:ext cx="2519680" cy="601980"/>
            </a:xfrm>
            <a:custGeom>
              <a:avLst/>
              <a:gdLst/>
              <a:ahLst/>
              <a:cxnLst/>
              <a:rect l="l" t="t" r="r" b="b"/>
              <a:pathLst>
                <a:path w="2519680" h="601979">
                  <a:moveTo>
                    <a:pt x="0" y="136169"/>
                  </a:moveTo>
                  <a:lnTo>
                    <a:pt x="6941" y="93127"/>
                  </a:lnTo>
                  <a:lnTo>
                    <a:pt x="26271" y="55747"/>
                  </a:lnTo>
                  <a:lnTo>
                    <a:pt x="55747" y="26271"/>
                  </a:lnTo>
                  <a:lnTo>
                    <a:pt x="93127" y="6941"/>
                  </a:lnTo>
                  <a:lnTo>
                    <a:pt x="136169" y="0"/>
                  </a:lnTo>
                  <a:lnTo>
                    <a:pt x="2383002" y="0"/>
                  </a:lnTo>
                  <a:lnTo>
                    <a:pt x="2426044" y="6941"/>
                  </a:lnTo>
                  <a:lnTo>
                    <a:pt x="2463424" y="26271"/>
                  </a:lnTo>
                  <a:lnTo>
                    <a:pt x="2492900" y="55747"/>
                  </a:lnTo>
                  <a:lnTo>
                    <a:pt x="2512230" y="93127"/>
                  </a:lnTo>
                  <a:lnTo>
                    <a:pt x="2519172" y="136169"/>
                  </a:lnTo>
                  <a:lnTo>
                    <a:pt x="2519172" y="465810"/>
                  </a:lnTo>
                  <a:lnTo>
                    <a:pt x="2512230" y="508852"/>
                  </a:lnTo>
                  <a:lnTo>
                    <a:pt x="2492900" y="546232"/>
                  </a:lnTo>
                  <a:lnTo>
                    <a:pt x="2463424" y="575708"/>
                  </a:lnTo>
                  <a:lnTo>
                    <a:pt x="2426044" y="595038"/>
                  </a:lnTo>
                  <a:lnTo>
                    <a:pt x="2383002" y="601980"/>
                  </a:lnTo>
                  <a:lnTo>
                    <a:pt x="136169" y="601980"/>
                  </a:lnTo>
                  <a:lnTo>
                    <a:pt x="93127" y="595038"/>
                  </a:lnTo>
                  <a:lnTo>
                    <a:pt x="55747" y="575708"/>
                  </a:lnTo>
                  <a:lnTo>
                    <a:pt x="26271" y="546232"/>
                  </a:lnTo>
                  <a:lnTo>
                    <a:pt x="6941" y="508852"/>
                  </a:lnTo>
                  <a:lnTo>
                    <a:pt x="0" y="465810"/>
                  </a:lnTo>
                  <a:lnTo>
                    <a:pt x="0" y="136169"/>
                  </a:lnTo>
                  <a:close/>
                </a:path>
              </a:pathLst>
            </a:custGeom>
            <a:ln w="9143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0" name="object 80"/>
          <p:cNvSpPr txBox="1"/>
          <p:nvPr/>
        </p:nvSpPr>
        <p:spPr>
          <a:xfrm>
            <a:off x="357381" y="4572088"/>
            <a:ext cx="216852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US" sz="1000" spc="-60" dirty="0">
                <a:latin typeface="StobiSerif Regular" panose="02000503060000020004" pitchFamily="50" charset="0"/>
                <a:cs typeface="Arial"/>
              </a:rPr>
              <a:t>K</a:t>
            </a:r>
            <a:r>
              <a:rPr lang="sq-AL" sz="1000" spc="-60" dirty="0">
                <a:latin typeface="StobiSerif Regular" panose="02000503060000020004" pitchFamily="50" charset="0"/>
                <a:cs typeface="Arial"/>
              </a:rPr>
              <a:t>ëshilltar për aktivitete promotive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33400" y="2032919"/>
            <a:ext cx="21318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1000" dirty="0">
                <a:solidFill>
                  <a:schemeClr val="bg1">
                    <a:lumMod val="95000"/>
                  </a:schemeClr>
                </a:solidFill>
                <a:latin typeface="StobiSerif Regular" panose="02000503060000020004" pitchFamily="50" charset="0"/>
              </a:rPr>
              <a:t>Departamenti për marketing</a:t>
            </a:r>
            <a:endParaRPr lang="en-US" sz="1000" dirty="0">
              <a:solidFill>
                <a:schemeClr val="bg1">
                  <a:lumMod val="95000"/>
                </a:schemeClr>
              </a:solidFill>
              <a:latin typeface="StobiSerif Regular" panose="02000503060000020004" pitchFamily="50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680941" y="2172049"/>
            <a:ext cx="16860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000" dirty="0">
                <a:solidFill>
                  <a:schemeClr val="bg1">
                    <a:lumMod val="85000"/>
                  </a:schemeClr>
                </a:solidFill>
                <a:latin typeface="StobiSerif Regular" panose="02000503060000020004" pitchFamily="50" charset="0"/>
              </a:rPr>
              <a:t>Departamenti mardhënie me publikun</a:t>
            </a:r>
            <a:endParaRPr lang="en-US" sz="1000" dirty="0">
              <a:solidFill>
                <a:schemeClr val="bg1">
                  <a:lumMod val="85000"/>
                </a:schemeClr>
              </a:solidFill>
              <a:latin typeface="StobiSerif Regular" panose="02000503060000020004" pitchFamily="5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67047" y="273240"/>
            <a:ext cx="40886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000" dirty="0">
                <a:solidFill>
                  <a:schemeClr val="bg1">
                    <a:lumMod val="75000"/>
                  </a:schemeClr>
                </a:solidFill>
                <a:latin typeface="StobiSerif Regular" panose="02000503060000020004" pitchFamily="50" charset="0"/>
              </a:rPr>
              <a:t>Sektori i marketingut dhe mardhënieve me publikun</a:t>
            </a:r>
            <a:endParaRPr lang="mk-MK" sz="1000" dirty="0">
              <a:solidFill>
                <a:schemeClr val="bg1">
                  <a:lumMod val="75000"/>
                </a:schemeClr>
              </a:solidFill>
              <a:latin typeface="StobiSerif Regular" panose="02000503060000020004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6561" y="6286230"/>
            <a:ext cx="22604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000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(Verica Filipovska Neshevska)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32954" y="2571750"/>
            <a:ext cx="36195" cy="3773804"/>
          </a:xfrm>
          <a:custGeom>
            <a:avLst/>
            <a:gdLst/>
            <a:ahLst/>
            <a:cxnLst/>
            <a:rect l="l" t="t" r="r" b="b"/>
            <a:pathLst>
              <a:path w="36195" h="3773804">
                <a:moveTo>
                  <a:pt x="35725" y="0"/>
                </a:moveTo>
                <a:lnTo>
                  <a:pt x="0" y="3773347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84197" y="2571750"/>
            <a:ext cx="25400" cy="3811270"/>
          </a:xfrm>
          <a:custGeom>
            <a:avLst/>
            <a:gdLst/>
            <a:ahLst/>
            <a:cxnLst/>
            <a:rect l="l" t="t" r="r" b="b"/>
            <a:pathLst>
              <a:path w="25400" h="3811270">
                <a:moveTo>
                  <a:pt x="24980" y="0"/>
                </a:moveTo>
                <a:lnTo>
                  <a:pt x="0" y="3810977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2723387" y="34276"/>
            <a:ext cx="3912108" cy="1726439"/>
            <a:chOff x="2727960" y="118871"/>
            <a:chExt cx="3912108" cy="1726439"/>
          </a:xfrm>
        </p:grpSpPr>
        <p:sp>
          <p:nvSpPr>
            <p:cNvPr id="5" name="object 5"/>
            <p:cNvSpPr/>
            <p:nvPr/>
          </p:nvSpPr>
          <p:spPr>
            <a:xfrm>
              <a:off x="4644389" y="621030"/>
              <a:ext cx="0" cy="1224280"/>
            </a:xfrm>
            <a:custGeom>
              <a:avLst/>
              <a:gdLst/>
              <a:ahLst/>
              <a:cxnLst/>
              <a:rect l="l" t="t" r="r" b="b"/>
              <a:pathLst>
                <a:path h="1224280">
                  <a:moveTo>
                    <a:pt x="0" y="0"/>
                  </a:moveTo>
                  <a:lnTo>
                    <a:pt x="0" y="1223962"/>
                  </a:lnTo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727960" y="118871"/>
              <a:ext cx="3912108" cy="61569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332104" y="1935252"/>
            <a:ext cx="2496312" cy="8092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256020" y="1894332"/>
            <a:ext cx="2609087" cy="7376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277368" y="2753867"/>
            <a:ext cx="2542540" cy="670560"/>
            <a:chOff x="277368" y="2753867"/>
            <a:chExt cx="2542540" cy="670560"/>
          </a:xfrm>
        </p:grpSpPr>
        <p:sp>
          <p:nvSpPr>
            <p:cNvPr id="22" name="object 22"/>
            <p:cNvSpPr/>
            <p:nvPr/>
          </p:nvSpPr>
          <p:spPr>
            <a:xfrm>
              <a:off x="277368" y="2753867"/>
              <a:ext cx="2542032" cy="67056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24612" y="2781299"/>
              <a:ext cx="2447925" cy="576580"/>
            </a:xfrm>
            <a:custGeom>
              <a:avLst/>
              <a:gdLst/>
              <a:ahLst/>
              <a:cxnLst/>
              <a:rect l="l" t="t" r="r" b="b"/>
              <a:pathLst>
                <a:path w="2447925" h="576579">
                  <a:moveTo>
                    <a:pt x="2317242" y="0"/>
                  </a:moveTo>
                  <a:lnTo>
                    <a:pt x="130302" y="0"/>
                  </a:lnTo>
                  <a:lnTo>
                    <a:pt x="79584" y="10240"/>
                  </a:lnTo>
                  <a:lnTo>
                    <a:pt x="38166" y="38168"/>
                  </a:lnTo>
                  <a:lnTo>
                    <a:pt x="10240" y="79590"/>
                  </a:lnTo>
                  <a:lnTo>
                    <a:pt x="0" y="130314"/>
                  </a:lnTo>
                  <a:lnTo>
                    <a:pt x="0" y="445770"/>
                  </a:lnTo>
                  <a:lnTo>
                    <a:pt x="10240" y="496492"/>
                  </a:lnTo>
                  <a:lnTo>
                    <a:pt x="38166" y="537910"/>
                  </a:lnTo>
                  <a:lnTo>
                    <a:pt x="79584" y="565833"/>
                  </a:lnTo>
                  <a:lnTo>
                    <a:pt x="130302" y="576072"/>
                  </a:lnTo>
                  <a:lnTo>
                    <a:pt x="2317242" y="576072"/>
                  </a:lnTo>
                  <a:lnTo>
                    <a:pt x="2367959" y="565833"/>
                  </a:lnTo>
                  <a:lnTo>
                    <a:pt x="2409377" y="537910"/>
                  </a:lnTo>
                  <a:lnTo>
                    <a:pt x="2437303" y="496492"/>
                  </a:lnTo>
                  <a:lnTo>
                    <a:pt x="2447544" y="445770"/>
                  </a:lnTo>
                  <a:lnTo>
                    <a:pt x="2447544" y="130314"/>
                  </a:lnTo>
                  <a:lnTo>
                    <a:pt x="2437303" y="79590"/>
                  </a:lnTo>
                  <a:lnTo>
                    <a:pt x="2409377" y="38168"/>
                  </a:lnTo>
                  <a:lnTo>
                    <a:pt x="2367959" y="10240"/>
                  </a:lnTo>
                  <a:lnTo>
                    <a:pt x="2317242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24612" y="2781299"/>
              <a:ext cx="2447925" cy="576580"/>
            </a:xfrm>
            <a:custGeom>
              <a:avLst/>
              <a:gdLst/>
              <a:ahLst/>
              <a:cxnLst/>
              <a:rect l="l" t="t" r="r" b="b"/>
              <a:pathLst>
                <a:path w="2447925" h="576579">
                  <a:moveTo>
                    <a:pt x="0" y="130314"/>
                  </a:moveTo>
                  <a:lnTo>
                    <a:pt x="10240" y="79590"/>
                  </a:lnTo>
                  <a:lnTo>
                    <a:pt x="38166" y="38168"/>
                  </a:lnTo>
                  <a:lnTo>
                    <a:pt x="79584" y="10240"/>
                  </a:lnTo>
                  <a:lnTo>
                    <a:pt x="130302" y="0"/>
                  </a:lnTo>
                  <a:lnTo>
                    <a:pt x="2317242" y="0"/>
                  </a:lnTo>
                  <a:lnTo>
                    <a:pt x="2367959" y="10240"/>
                  </a:lnTo>
                  <a:lnTo>
                    <a:pt x="2409377" y="38168"/>
                  </a:lnTo>
                  <a:lnTo>
                    <a:pt x="2437303" y="79590"/>
                  </a:lnTo>
                  <a:lnTo>
                    <a:pt x="2447544" y="130314"/>
                  </a:lnTo>
                  <a:lnTo>
                    <a:pt x="2447544" y="445770"/>
                  </a:lnTo>
                  <a:lnTo>
                    <a:pt x="2437303" y="496492"/>
                  </a:lnTo>
                  <a:lnTo>
                    <a:pt x="2409377" y="537910"/>
                  </a:lnTo>
                  <a:lnTo>
                    <a:pt x="2367959" y="565833"/>
                  </a:lnTo>
                  <a:lnTo>
                    <a:pt x="2317242" y="576072"/>
                  </a:lnTo>
                  <a:lnTo>
                    <a:pt x="130302" y="576072"/>
                  </a:lnTo>
                  <a:lnTo>
                    <a:pt x="79584" y="565833"/>
                  </a:lnTo>
                  <a:lnTo>
                    <a:pt x="38166" y="537910"/>
                  </a:lnTo>
                  <a:lnTo>
                    <a:pt x="10240" y="496492"/>
                  </a:lnTo>
                  <a:lnTo>
                    <a:pt x="0" y="445770"/>
                  </a:lnTo>
                  <a:lnTo>
                    <a:pt x="0" y="130314"/>
                  </a:lnTo>
                  <a:close/>
                </a:path>
              </a:pathLst>
            </a:custGeom>
            <a:ln w="9143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357652" y="2849222"/>
            <a:ext cx="2356103" cy="4879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46405" marR="5080" indent="-434340" algn="ctr">
              <a:lnSpc>
                <a:spcPct val="100000"/>
              </a:lnSpc>
              <a:spcBef>
                <a:spcPts val="105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Udhëheqës i departamentit </a:t>
            </a:r>
            <a:r>
              <a:rPr lang="mk-MK" sz="1000" dirty="0">
                <a:latin typeface="StobiSerif Regular" panose="02000503060000020004" pitchFamily="50" charset="0"/>
                <a:cs typeface="Carlito"/>
              </a:rPr>
              <a:t>–</a:t>
            </a:r>
            <a:r>
              <a:rPr sz="1000" dirty="0">
                <a:latin typeface="StobiSerif Regular" panose="02000503060000020004" pitchFamily="50" charset="0"/>
                <a:cs typeface="Carlito"/>
              </a:rPr>
              <a:t> </a:t>
            </a: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Planifikim</a:t>
            </a:r>
            <a:r>
              <a:rPr sz="1000" spc="-45" dirty="0">
                <a:latin typeface="StobiSerif Regular" panose="02000503060000020004" pitchFamily="50" charset="0"/>
                <a:cs typeface="Arial"/>
              </a:rPr>
              <a:t>,</a:t>
            </a: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sq-AL" sz="1000" spc="-40" dirty="0">
                <a:latin typeface="StobiSerif Regular" panose="02000503060000020004" pitchFamily="50" charset="0"/>
                <a:cs typeface="Arial"/>
              </a:rPr>
              <a:t>hulumtim</a:t>
            </a:r>
            <a:r>
              <a:rPr sz="1000" spc="-5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sq-AL" sz="1000" spc="-35" dirty="0">
                <a:latin typeface="StobiSerif Regular" panose="02000503060000020004" pitchFamily="50" charset="0"/>
                <a:cs typeface="Arial"/>
              </a:rPr>
              <a:t>dhe zhvillim</a:t>
            </a:r>
            <a:endParaRPr lang="en-US" sz="1000" spc="-35" dirty="0">
              <a:latin typeface="StobiSerif Regular" panose="02000503060000020004" pitchFamily="50" charset="0"/>
              <a:cs typeface="Arial"/>
            </a:endParaRPr>
          </a:p>
          <a:p>
            <a:pPr marL="446405" marR="5080" indent="-434340" algn="ctr">
              <a:lnSpc>
                <a:spcPct val="100000"/>
              </a:lnSpc>
              <a:spcBef>
                <a:spcPts val="105"/>
              </a:spcBef>
            </a:pPr>
            <a:r>
              <a:rPr lang="en-US" sz="1000" spc="-35" dirty="0">
                <a:latin typeface="StobiSerif Regular" panose="02000503060000020004" pitchFamily="50" charset="0"/>
                <a:cs typeface="Arial"/>
              </a:rPr>
              <a:t>( Maja </a:t>
            </a:r>
            <a:r>
              <a:rPr lang="en-US" sz="1000" spc="-35" dirty="0" err="1">
                <a:latin typeface="StobiSerif Regular" panose="02000503060000020004" pitchFamily="50" charset="0"/>
                <a:cs typeface="Arial"/>
              </a:rPr>
              <a:t>Mishkovska</a:t>
            </a:r>
            <a:r>
              <a:rPr lang="en-US" sz="1000" spc="-35" dirty="0">
                <a:latin typeface="StobiSerif Regular" panose="02000503060000020004" pitchFamily="50" charset="0"/>
                <a:cs typeface="Arial"/>
              </a:rPr>
              <a:t>)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245363" y="3479291"/>
            <a:ext cx="2542540" cy="664845"/>
            <a:chOff x="245363" y="3479291"/>
            <a:chExt cx="2542540" cy="664845"/>
          </a:xfrm>
        </p:grpSpPr>
        <p:sp>
          <p:nvSpPr>
            <p:cNvPr id="27" name="object 27"/>
            <p:cNvSpPr/>
            <p:nvPr/>
          </p:nvSpPr>
          <p:spPr>
            <a:xfrm>
              <a:off x="245363" y="3479291"/>
              <a:ext cx="2542032" cy="66446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92607" y="3506723"/>
              <a:ext cx="2447925" cy="570230"/>
            </a:xfrm>
            <a:custGeom>
              <a:avLst/>
              <a:gdLst/>
              <a:ahLst/>
              <a:cxnLst/>
              <a:rect l="l" t="t" r="r" b="b"/>
              <a:pathLst>
                <a:path w="2447925" h="570229">
                  <a:moveTo>
                    <a:pt x="2318613" y="0"/>
                  </a:moveTo>
                  <a:lnTo>
                    <a:pt x="128930" y="0"/>
                  </a:lnTo>
                  <a:lnTo>
                    <a:pt x="78743" y="10131"/>
                  </a:lnTo>
                  <a:lnTo>
                    <a:pt x="37761" y="37761"/>
                  </a:lnTo>
                  <a:lnTo>
                    <a:pt x="10131" y="78743"/>
                  </a:lnTo>
                  <a:lnTo>
                    <a:pt x="0" y="128930"/>
                  </a:lnTo>
                  <a:lnTo>
                    <a:pt x="0" y="441045"/>
                  </a:lnTo>
                  <a:lnTo>
                    <a:pt x="10131" y="491232"/>
                  </a:lnTo>
                  <a:lnTo>
                    <a:pt x="37761" y="532214"/>
                  </a:lnTo>
                  <a:lnTo>
                    <a:pt x="78743" y="559844"/>
                  </a:lnTo>
                  <a:lnTo>
                    <a:pt x="128930" y="569975"/>
                  </a:lnTo>
                  <a:lnTo>
                    <a:pt x="2318613" y="569975"/>
                  </a:lnTo>
                  <a:lnTo>
                    <a:pt x="2368800" y="559844"/>
                  </a:lnTo>
                  <a:lnTo>
                    <a:pt x="2409782" y="532214"/>
                  </a:lnTo>
                  <a:lnTo>
                    <a:pt x="2437412" y="491232"/>
                  </a:lnTo>
                  <a:lnTo>
                    <a:pt x="2447544" y="441045"/>
                  </a:lnTo>
                  <a:lnTo>
                    <a:pt x="2447544" y="128930"/>
                  </a:lnTo>
                  <a:lnTo>
                    <a:pt x="2437412" y="78743"/>
                  </a:lnTo>
                  <a:lnTo>
                    <a:pt x="2409782" y="37761"/>
                  </a:lnTo>
                  <a:lnTo>
                    <a:pt x="2368800" y="10131"/>
                  </a:lnTo>
                  <a:lnTo>
                    <a:pt x="2318613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92607" y="3506723"/>
              <a:ext cx="2447925" cy="570230"/>
            </a:xfrm>
            <a:custGeom>
              <a:avLst/>
              <a:gdLst/>
              <a:ahLst/>
              <a:cxnLst/>
              <a:rect l="l" t="t" r="r" b="b"/>
              <a:pathLst>
                <a:path w="2447925" h="570229">
                  <a:moveTo>
                    <a:pt x="0" y="128930"/>
                  </a:moveTo>
                  <a:lnTo>
                    <a:pt x="10131" y="78743"/>
                  </a:lnTo>
                  <a:lnTo>
                    <a:pt x="37761" y="37761"/>
                  </a:lnTo>
                  <a:lnTo>
                    <a:pt x="78743" y="10131"/>
                  </a:lnTo>
                  <a:lnTo>
                    <a:pt x="128930" y="0"/>
                  </a:lnTo>
                  <a:lnTo>
                    <a:pt x="2318613" y="0"/>
                  </a:lnTo>
                  <a:lnTo>
                    <a:pt x="2368800" y="10131"/>
                  </a:lnTo>
                  <a:lnTo>
                    <a:pt x="2409782" y="37761"/>
                  </a:lnTo>
                  <a:lnTo>
                    <a:pt x="2437412" y="78743"/>
                  </a:lnTo>
                  <a:lnTo>
                    <a:pt x="2447544" y="128930"/>
                  </a:lnTo>
                  <a:lnTo>
                    <a:pt x="2447544" y="441045"/>
                  </a:lnTo>
                  <a:lnTo>
                    <a:pt x="2437412" y="491232"/>
                  </a:lnTo>
                  <a:lnTo>
                    <a:pt x="2409782" y="532214"/>
                  </a:lnTo>
                  <a:lnTo>
                    <a:pt x="2368800" y="559844"/>
                  </a:lnTo>
                  <a:lnTo>
                    <a:pt x="2318613" y="569975"/>
                  </a:lnTo>
                  <a:lnTo>
                    <a:pt x="128930" y="569975"/>
                  </a:lnTo>
                  <a:lnTo>
                    <a:pt x="78743" y="559844"/>
                  </a:lnTo>
                  <a:lnTo>
                    <a:pt x="37761" y="532214"/>
                  </a:lnTo>
                  <a:lnTo>
                    <a:pt x="10131" y="491232"/>
                  </a:lnTo>
                  <a:lnTo>
                    <a:pt x="0" y="441045"/>
                  </a:lnTo>
                  <a:lnTo>
                    <a:pt x="0" y="128930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378714" y="3655583"/>
            <a:ext cx="2356103" cy="4571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Këshilltar </a:t>
            </a:r>
            <a:r>
              <a:rPr sz="1000" spc="-45" dirty="0">
                <a:latin typeface="StobiSerif Regular" panose="02000503060000020004" pitchFamily="50" charset="0"/>
                <a:cs typeface="Arial"/>
              </a:rPr>
              <a:t> </a:t>
            </a:r>
            <a:r>
              <a:rPr sz="1000" dirty="0">
                <a:latin typeface="StobiSerif Regular" panose="02000503060000020004" pitchFamily="50" charset="0"/>
                <a:cs typeface="Carlito"/>
              </a:rPr>
              <a:t>– </a:t>
            </a:r>
            <a:r>
              <a:rPr lang="sq-AL" sz="1000" dirty="0">
                <a:latin typeface="StobiSerif Regular" panose="02000503060000020004" pitchFamily="50" charset="0"/>
                <a:cs typeface="Carlito"/>
              </a:rPr>
              <a:t>kërkim të kapaciteteve të eksportit</a:t>
            </a:r>
          </a:p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endParaRPr sz="800" dirty="0">
              <a:latin typeface="Trebuchet MS" panose="020B0603020202020204" pitchFamily="34" charset="0"/>
              <a:cs typeface="Arial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277368" y="4232098"/>
            <a:ext cx="2542540" cy="525780"/>
            <a:chOff x="260604" y="4212335"/>
            <a:chExt cx="2542540" cy="525780"/>
          </a:xfrm>
        </p:grpSpPr>
        <p:sp>
          <p:nvSpPr>
            <p:cNvPr id="32" name="object 32"/>
            <p:cNvSpPr/>
            <p:nvPr/>
          </p:nvSpPr>
          <p:spPr>
            <a:xfrm>
              <a:off x="260604" y="4212335"/>
              <a:ext cx="2542032" cy="52578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07848" y="4239767"/>
              <a:ext cx="2447925" cy="431800"/>
            </a:xfrm>
            <a:custGeom>
              <a:avLst/>
              <a:gdLst/>
              <a:ahLst/>
              <a:cxnLst/>
              <a:rect l="l" t="t" r="r" b="b"/>
              <a:pathLst>
                <a:path w="2447925" h="431800">
                  <a:moveTo>
                    <a:pt x="2349982" y="0"/>
                  </a:moveTo>
                  <a:lnTo>
                    <a:pt x="97561" y="0"/>
                  </a:lnTo>
                  <a:lnTo>
                    <a:pt x="59584" y="7666"/>
                  </a:lnTo>
                  <a:lnTo>
                    <a:pt x="28573" y="28573"/>
                  </a:lnTo>
                  <a:lnTo>
                    <a:pt x="7666" y="59584"/>
                  </a:lnTo>
                  <a:lnTo>
                    <a:pt x="0" y="97561"/>
                  </a:lnTo>
                  <a:lnTo>
                    <a:pt x="0" y="333730"/>
                  </a:lnTo>
                  <a:lnTo>
                    <a:pt x="7666" y="371707"/>
                  </a:lnTo>
                  <a:lnTo>
                    <a:pt x="28573" y="402718"/>
                  </a:lnTo>
                  <a:lnTo>
                    <a:pt x="59584" y="423625"/>
                  </a:lnTo>
                  <a:lnTo>
                    <a:pt x="97561" y="431291"/>
                  </a:lnTo>
                  <a:lnTo>
                    <a:pt x="2349982" y="431291"/>
                  </a:lnTo>
                  <a:lnTo>
                    <a:pt x="2387959" y="423625"/>
                  </a:lnTo>
                  <a:lnTo>
                    <a:pt x="2418970" y="402718"/>
                  </a:lnTo>
                  <a:lnTo>
                    <a:pt x="2439877" y="371707"/>
                  </a:lnTo>
                  <a:lnTo>
                    <a:pt x="2447544" y="333730"/>
                  </a:lnTo>
                  <a:lnTo>
                    <a:pt x="2447544" y="97561"/>
                  </a:lnTo>
                  <a:lnTo>
                    <a:pt x="2439877" y="59584"/>
                  </a:lnTo>
                  <a:lnTo>
                    <a:pt x="2418970" y="28573"/>
                  </a:lnTo>
                  <a:lnTo>
                    <a:pt x="2387959" y="7666"/>
                  </a:lnTo>
                  <a:lnTo>
                    <a:pt x="2349982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07848" y="4239767"/>
              <a:ext cx="2447925" cy="431800"/>
            </a:xfrm>
            <a:custGeom>
              <a:avLst/>
              <a:gdLst/>
              <a:ahLst/>
              <a:cxnLst/>
              <a:rect l="l" t="t" r="r" b="b"/>
              <a:pathLst>
                <a:path w="2447925" h="431800">
                  <a:moveTo>
                    <a:pt x="0" y="97561"/>
                  </a:moveTo>
                  <a:lnTo>
                    <a:pt x="7666" y="59584"/>
                  </a:lnTo>
                  <a:lnTo>
                    <a:pt x="28573" y="28573"/>
                  </a:lnTo>
                  <a:lnTo>
                    <a:pt x="59584" y="7666"/>
                  </a:lnTo>
                  <a:lnTo>
                    <a:pt x="97561" y="0"/>
                  </a:lnTo>
                  <a:lnTo>
                    <a:pt x="2349982" y="0"/>
                  </a:lnTo>
                  <a:lnTo>
                    <a:pt x="2387959" y="7666"/>
                  </a:lnTo>
                  <a:lnTo>
                    <a:pt x="2418970" y="28573"/>
                  </a:lnTo>
                  <a:lnTo>
                    <a:pt x="2439877" y="59584"/>
                  </a:lnTo>
                  <a:lnTo>
                    <a:pt x="2447544" y="97561"/>
                  </a:lnTo>
                  <a:lnTo>
                    <a:pt x="2447544" y="333730"/>
                  </a:lnTo>
                  <a:lnTo>
                    <a:pt x="2439877" y="371707"/>
                  </a:lnTo>
                  <a:lnTo>
                    <a:pt x="2418970" y="402718"/>
                  </a:lnTo>
                  <a:lnTo>
                    <a:pt x="2387959" y="423625"/>
                  </a:lnTo>
                  <a:lnTo>
                    <a:pt x="2349982" y="431291"/>
                  </a:lnTo>
                  <a:lnTo>
                    <a:pt x="97561" y="431291"/>
                  </a:lnTo>
                  <a:lnTo>
                    <a:pt x="59584" y="423625"/>
                  </a:lnTo>
                  <a:lnTo>
                    <a:pt x="28573" y="402718"/>
                  </a:lnTo>
                  <a:lnTo>
                    <a:pt x="7666" y="371707"/>
                  </a:lnTo>
                  <a:lnTo>
                    <a:pt x="0" y="333730"/>
                  </a:lnTo>
                  <a:lnTo>
                    <a:pt x="0" y="97561"/>
                  </a:lnTo>
                  <a:close/>
                </a:path>
              </a:pathLst>
            </a:custGeom>
            <a:ln w="9143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534037" y="4328275"/>
            <a:ext cx="2072568" cy="333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Këshilltar</a:t>
            </a:r>
            <a:r>
              <a:rPr sz="1000" spc="-45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mk-MK" sz="1000" dirty="0">
                <a:latin typeface="StobiSerif Regular" panose="02000503060000020004" pitchFamily="50" charset="0"/>
                <a:cs typeface="Carlito"/>
              </a:rPr>
              <a:t>–</a:t>
            </a:r>
            <a:r>
              <a:rPr sz="1000" dirty="0">
                <a:latin typeface="StobiSerif Regular" panose="02000503060000020004" pitchFamily="50" charset="0"/>
                <a:cs typeface="Carlito"/>
              </a:rPr>
              <a:t> </a:t>
            </a: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Planifikim dhe zhvillim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(Andriana Angelleska)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6252971" y="2609100"/>
            <a:ext cx="2615565" cy="716280"/>
            <a:chOff x="6252971" y="2609100"/>
            <a:chExt cx="2615565" cy="716280"/>
          </a:xfrm>
        </p:grpSpPr>
        <p:sp>
          <p:nvSpPr>
            <p:cNvPr id="37" name="object 37"/>
            <p:cNvSpPr/>
            <p:nvPr/>
          </p:nvSpPr>
          <p:spPr>
            <a:xfrm>
              <a:off x="6252971" y="2609100"/>
              <a:ext cx="2615183" cy="716267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300215" y="2636519"/>
              <a:ext cx="2520950" cy="622300"/>
            </a:xfrm>
            <a:custGeom>
              <a:avLst/>
              <a:gdLst/>
              <a:ahLst/>
              <a:cxnLst/>
              <a:rect l="l" t="t" r="r" b="b"/>
              <a:pathLst>
                <a:path w="2520950" h="622300">
                  <a:moveTo>
                    <a:pt x="2380043" y="0"/>
                  </a:moveTo>
                  <a:lnTo>
                    <a:pt x="140652" y="0"/>
                  </a:lnTo>
                  <a:lnTo>
                    <a:pt x="96193" y="7171"/>
                  </a:lnTo>
                  <a:lnTo>
                    <a:pt x="57582" y="27139"/>
                  </a:lnTo>
                  <a:lnTo>
                    <a:pt x="27136" y="57587"/>
                  </a:lnTo>
                  <a:lnTo>
                    <a:pt x="7170" y="96198"/>
                  </a:lnTo>
                  <a:lnTo>
                    <a:pt x="0" y="140652"/>
                  </a:lnTo>
                  <a:lnTo>
                    <a:pt x="0" y="481152"/>
                  </a:lnTo>
                  <a:lnTo>
                    <a:pt x="7170" y="525605"/>
                  </a:lnTo>
                  <a:lnTo>
                    <a:pt x="27136" y="564212"/>
                  </a:lnTo>
                  <a:lnTo>
                    <a:pt x="57582" y="594656"/>
                  </a:lnTo>
                  <a:lnTo>
                    <a:pt x="96193" y="614622"/>
                  </a:lnTo>
                  <a:lnTo>
                    <a:pt x="140652" y="621791"/>
                  </a:lnTo>
                  <a:lnTo>
                    <a:pt x="2380043" y="621791"/>
                  </a:lnTo>
                  <a:lnTo>
                    <a:pt x="2424502" y="614622"/>
                  </a:lnTo>
                  <a:lnTo>
                    <a:pt x="2463113" y="594656"/>
                  </a:lnTo>
                  <a:lnTo>
                    <a:pt x="2493559" y="564212"/>
                  </a:lnTo>
                  <a:lnTo>
                    <a:pt x="2513525" y="525605"/>
                  </a:lnTo>
                  <a:lnTo>
                    <a:pt x="2520696" y="481152"/>
                  </a:lnTo>
                  <a:lnTo>
                    <a:pt x="2520696" y="140652"/>
                  </a:lnTo>
                  <a:lnTo>
                    <a:pt x="2513525" y="96198"/>
                  </a:lnTo>
                  <a:lnTo>
                    <a:pt x="2493559" y="57587"/>
                  </a:lnTo>
                  <a:lnTo>
                    <a:pt x="2463113" y="27139"/>
                  </a:lnTo>
                  <a:lnTo>
                    <a:pt x="2424502" y="7171"/>
                  </a:lnTo>
                  <a:lnTo>
                    <a:pt x="2380043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300215" y="2636519"/>
              <a:ext cx="2520950" cy="622300"/>
            </a:xfrm>
            <a:custGeom>
              <a:avLst/>
              <a:gdLst/>
              <a:ahLst/>
              <a:cxnLst/>
              <a:rect l="l" t="t" r="r" b="b"/>
              <a:pathLst>
                <a:path w="2520950" h="622300">
                  <a:moveTo>
                    <a:pt x="0" y="140652"/>
                  </a:moveTo>
                  <a:lnTo>
                    <a:pt x="7170" y="96198"/>
                  </a:lnTo>
                  <a:lnTo>
                    <a:pt x="27136" y="57587"/>
                  </a:lnTo>
                  <a:lnTo>
                    <a:pt x="57582" y="27139"/>
                  </a:lnTo>
                  <a:lnTo>
                    <a:pt x="96193" y="7171"/>
                  </a:lnTo>
                  <a:lnTo>
                    <a:pt x="140652" y="0"/>
                  </a:lnTo>
                  <a:lnTo>
                    <a:pt x="2380043" y="0"/>
                  </a:lnTo>
                  <a:lnTo>
                    <a:pt x="2424502" y="7171"/>
                  </a:lnTo>
                  <a:lnTo>
                    <a:pt x="2463113" y="27139"/>
                  </a:lnTo>
                  <a:lnTo>
                    <a:pt x="2493559" y="57587"/>
                  </a:lnTo>
                  <a:lnTo>
                    <a:pt x="2513525" y="96198"/>
                  </a:lnTo>
                  <a:lnTo>
                    <a:pt x="2520696" y="140652"/>
                  </a:lnTo>
                  <a:lnTo>
                    <a:pt x="2520696" y="481152"/>
                  </a:lnTo>
                  <a:lnTo>
                    <a:pt x="2513525" y="525605"/>
                  </a:lnTo>
                  <a:lnTo>
                    <a:pt x="2493559" y="564212"/>
                  </a:lnTo>
                  <a:lnTo>
                    <a:pt x="2463113" y="594656"/>
                  </a:lnTo>
                  <a:lnTo>
                    <a:pt x="2424502" y="614622"/>
                  </a:lnTo>
                  <a:lnTo>
                    <a:pt x="2380043" y="621791"/>
                  </a:lnTo>
                  <a:lnTo>
                    <a:pt x="140652" y="621791"/>
                  </a:lnTo>
                  <a:lnTo>
                    <a:pt x="96193" y="614622"/>
                  </a:lnTo>
                  <a:lnTo>
                    <a:pt x="57582" y="594656"/>
                  </a:lnTo>
                  <a:lnTo>
                    <a:pt x="27136" y="564212"/>
                  </a:lnTo>
                  <a:lnTo>
                    <a:pt x="7170" y="525605"/>
                  </a:lnTo>
                  <a:lnTo>
                    <a:pt x="0" y="481152"/>
                  </a:lnTo>
                  <a:lnTo>
                    <a:pt x="0" y="140652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6324602" y="2744495"/>
            <a:ext cx="2212934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Udhëheqës i departamentit</a:t>
            </a:r>
            <a:r>
              <a:rPr sz="1000" spc="-35" dirty="0">
                <a:latin typeface="StobiSerif Regular" panose="02000503060000020004" pitchFamily="50" charset="0"/>
                <a:cs typeface="Arial"/>
              </a:rPr>
              <a:t> </a:t>
            </a:r>
            <a:r>
              <a:rPr sz="1000" b="1" dirty="0">
                <a:latin typeface="StobiSerif Regular" panose="02000503060000020004" pitchFamily="50" charset="0"/>
                <a:cs typeface="Carlito"/>
              </a:rPr>
              <a:t>- </a:t>
            </a:r>
            <a:r>
              <a:rPr lang="sq-AL" sz="1000" spc="-30" dirty="0">
                <a:latin typeface="StobiSerif Regular" panose="02000503060000020004" pitchFamily="50" charset="0"/>
                <a:cs typeface="Arial"/>
              </a:rPr>
              <a:t>Koordinim</a:t>
            </a:r>
            <a:r>
              <a:rPr sz="1000" spc="-30" dirty="0">
                <a:latin typeface="StobiSerif Regular" panose="02000503060000020004" pitchFamily="50" charset="0"/>
                <a:cs typeface="Arial"/>
              </a:rPr>
              <a:t>,  </a:t>
            </a:r>
            <a:r>
              <a:rPr lang="sq-AL" sz="1000" spc="-40" dirty="0">
                <a:latin typeface="StobiSerif Regular" panose="02000503060000020004" pitchFamily="50" charset="0"/>
                <a:cs typeface="Arial"/>
              </a:rPr>
              <a:t>informim</a:t>
            </a:r>
            <a:r>
              <a:rPr sz="1000" spc="-4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sq-AL" sz="1000" spc="-15" dirty="0">
                <a:latin typeface="StobiSerif Regular" panose="02000503060000020004" pitchFamily="50" charset="0"/>
                <a:cs typeface="Arial"/>
              </a:rPr>
              <a:t>dhe</a:t>
            </a:r>
            <a:r>
              <a:rPr sz="1000" spc="-70" dirty="0">
                <a:latin typeface="StobiSerif Regular" panose="02000503060000020004" pitchFamily="50" charset="0"/>
                <a:cs typeface="Arial"/>
              </a:rPr>
              <a:t> </a:t>
            </a:r>
            <a:r>
              <a:rPr sz="1000" spc="-20" dirty="0" err="1">
                <a:latin typeface="StobiSerif Regular" panose="02000503060000020004" pitchFamily="50" charset="0"/>
                <a:cs typeface="Arial"/>
              </a:rPr>
              <a:t>ко</a:t>
            </a:r>
            <a:r>
              <a:rPr lang="sq-AL" sz="1000" spc="-20" dirty="0">
                <a:latin typeface="StobiSerif Regular" panose="02000503060000020004" pitchFamily="50" charset="0"/>
                <a:cs typeface="Arial"/>
              </a:rPr>
              <a:t>munikim</a:t>
            </a:r>
            <a:endParaRPr sz="1000" dirty="0">
              <a:latin typeface="StobiSerif Regular" panose="02000503060000020004" pitchFamily="50" charset="0"/>
              <a:cs typeface="Arial"/>
            </a:endParaRPr>
          </a:p>
          <a:p>
            <a:pPr marL="22225" algn="ctr">
              <a:lnSpc>
                <a:spcPct val="100000"/>
              </a:lnSpc>
            </a:pPr>
            <a:endParaRPr sz="800" dirty="0">
              <a:latin typeface="Trebuchet MS" panose="020B0603020202020204" pitchFamily="34" charset="0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6347459" y="3351276"/>
            <a:ext cx="2613660" cy="792480"/>
            <a:chOff x="6347459" y="3351276"/>
            <a:chExt cx="2613660" cy="792480"/>
          </a:xfrm>
        </p:grpSpPr>
        <p:sp>
          <p:nvSpPr>
            <p:cNvPr id="42" name="object 42"/>
            <p:cNvSpPr/>
            <p:nvPr/>
          </p:nvSpPr>
          <p:spPr>
            <a:xfrm>
              <a:off x="6347459" y="3351276"/>
              <a:ext cx="2613660" cy="79248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470903" y="4009974"/>
              <a:ext cx="2414016" cy="85013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394703" y="3378708"/>
              <a:ext cx="2519680" cy="698500"/>
            </a:xfrm>
            <a:custGeom>
              <a:avLst/>
              <a:gdLst/>
              <a:ahLst/>
              <a:cxnLst/>
              <a:rect l="l" t="t" r="r" b="b"/>
              <a:pathLst>
                <a:path w="2519679" h="698500">
                  <a:moveTo>
                    <a:pt x="2361285" y="0"/>
                  </a:moveTo>
                  <a:lnTo>
                    <a:pt x="157886" y="0"/>
                  </a:lnTo>
                  <a:lnTo>
                    <a:pt x="107982" y="8049"/>
                  </a:lnTo>
                  <a:lnTo>
                    <a:pt x="64640" y="30462"/>
                  </a:lnTo>
                  <a:lnTo>
                    <a:pt x="30462" y="64640"/>
                  </a:lnTo>
                  <a:lnTo>
                    <a:pt x="8049" y="107982"/>
                  </a:lnTo>
                  <a:lnTo>
                    <a:pt x="0" y="157886"/>
                  </a:lnTo>
                  <a:lnTo>
                    <a:pt x="0" y="540105"/>
                  </a:lnTo>
                  <a:lnTo>
                    <a:pt x="8049" y="590009"/>
                  </a:lnTo>
                  <a:lnTo>
                    <a:pt x="30462" y="633351"/>
                  </a:lnTo>
                  <a:lnTo>
                    <a:pt x="64640" y="667529"/>
                  </a:lnTo>
                  <a:lnTo>
                    <a:pt x="107982" y="689942"/>
                  </a:lnTo>
                  <a:lnTo>
                    <a:pt x="157886" y="697992"/>
                  </a:lnTo>
                  <a:lnTo>
                    <a:pt x="2361285" y="697992"/>
                  </a:lnTo>
                  <a:lnTo>
                    <a:pt x="2411189" y="689942"/>
                  </a:lnTo>
                  <a:lnTo>
                    <a:pt x="2454531" y="667529"/>
                  </a:lnTo>
                  <a:lnTo>
                    <a:pt x="2488709" y="633351"/>
                  </a:lnTo>
                  <a:lnTo>
                    <a:pt x="2511122" y="590009"/>
                  </a:lnTo>
                  <a:lnTo>
                    <a:pt x="2519172" y="540105"/>
                  </a:lnTo>
                  <a:lnTo>
                    <a:pt x="2519172" y="157886"/>
                  </a:lnTo>
                  <a:lnTo>
                    <a:pt x="2511122" y="107982"/>
                  </a:lnTo>
                  <a:lnTo>
                    <a:pt x="2488709" y="64640"/>
                  </a:lnTo>
                  <a:lnTo>
                    <a:pt x="2454531" y="30462"/>
                  </a:lnTo>
                  <a:lnTo>
                    <a:pt x="2411189" y="8049"/>
                  </a:lnTo>
                  <a:lnTo>
                    <a:pt x="2361285" y="0"/>
                  </a:lnTo>
                  <a:close/>
                </a:path>
              </a:pathLst>
            </a:custGeom>
            <a:solidFill>
              <a:srgbClr val="FF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394703" y="3378708"/>
              <a:ext cx="2519680" cy="698500"/>
            </a:xfrm>
            <a:custGeom>
              <a:avLst/>
              <a:gdLst/>
              <a:ahLst/>
              <a:cxnLst/>
              <a:rect l="l" t="t" r="r" b="b"/>
              <a:pathLst>
                <a:path w="2519679" h="698500">
                  <a:moveTo>
                    <a:pt x="0" y="157886"/>
                  </a:moveTo>
                  <a:lnTo>
                    <a:pt x="8049" y="107982"/>
                  </a:lnTo>
                  <a:lnTo>
                    <a:pt x="30462" y="64640"/>
                  </a:lnTo>
                  <a:lnTo>
                    <a:pt x="64640" y="30462"/>
                  </a:lnTo>
                  <a:lnTo>
                    <a:pt x="107982" y="8049"/>
                  </a:lnTo>
                  <a:lnTo>
                    <a:pt x="157886" y="0"/>
                  </a:lnTo>
                  <a:lnTo>
                    <a:pt x="2361285" y="0"/>
                  </a:lnTo>
                  <a:lnTo>
                    <a:pt x="2411189" y="8049"/>
                  </a:lnTo>
                  <a:lnTo>
                    <a:pt x="2454531" y="30462"/>
                  </a:lnTo>
                  <a:lnTo>
                    <a:pt x="2488709" y="64640"/>
                  </a:lnTo>
                  <a:lnTo>
                    <a:pt x="2511122" y="107982"/>
                  </a:lnTo>
                  <a:lnTo>
                    <a:pt x="2519172" y="157886"/>
                  </a:lnTo>
                  <a:lnTo>
                    <a:pt x="2519172" y="540105"/>
                  </a:lnTo>
                  <a:lnTo>
                    <a:pt x="2511122" y="590009"/>
                  </a:lnTo>
                  <a:lnTo>
                    <a:pt x="2488709" y="633351"/>
                  </a:lnTo>
                  <a:lnTo>
                    <a:pt x="2454531" y="667529"/>
                  </a:lnTo>
                  <a:lnTo>
                    <a:pt x="2411189" y="689942"/>
                  </a:lnTo>
                  <a:lnTo>
                    <a:pt x="2361285" y="697992"/>
                  </a:lnTo>
                  <a:lnTo>
                    <a:pt x="157886" y="697992"/>
                  </a:lnTo>
                  <a:lnTo>
                    <a:pt x="107982" y="689942"/>
                  </a:lnTo>
                  <a:lnTo>
                    <a:pt x="64640" y="667529"/>
                  </a:lnTo>
                  <a:lnTo>
                    <a:pt x="30462" y="633351"/>
                  </a:lnTo>
                  <a:lnTo>
                    <a:pt x="8049" y="590009"/>
                  </a:lnTo>
                  <a:lnTo>
                    <a:pt x="0" y="540105"/>
                  </a:lnTo>
                  <a:lnTo>
                    <a:pt x="0" y="157886"/>
                  </a:lnTo>
                  <a:close/>
                </a:path>
              </a:pathLst>
            </a:custGeom>
            <a:ln w="9143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7" name="object 47"/>
          <p:cNvGrpSpPr/>
          <p:nvPr/>
        </p:nvGrpSpPr>
        <p:grpSpPr>
          <a:xfrm>
            <a:off x="6268211" y="4195571"/>
            <a:ext cx="2613660" cy="685800"/>
            <a:chOff x="6268211" y="4195571"/>
            <a:chExt cx="2613660" cy="685800"/>
          </a:xfrm>
        </p:grpSpPr>
        <p:sp>
          <p:nvSpPr>
            <p:cNvPr id="48" name="object 48"/>
            <p:cNvSpPr/>
            <p:nvPr/>
          </p:nvSpPr>
          <p:spPr>
            <a:xfrm>
              <a:off x="6268211" y="4195571"/>
              <a:ext cx="2613660" cy="67665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601967" y="4805171"/>
              <a:ext cx="1967483" cy="7620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315455" y="4223003"/>
              <a:ext cx="2519680" cy="582295"/>
            </a:xfrm>
            <a:custGeom>
              <a:avLst/>
              <a:gdLst/>
              <a:ahLst/>
              <a:cxnLst/>
              <a:rect l="l" t="t" r="r" b="b"/>
              <a:pathLst>
                <a:path w="2519679" h="582295">
                  <a:moveTo>
                    <a:pt x="2387485" y="0"/>
                  </a:moveTo>
                  <a:lnTo>
                    <a:pt x="131686" y="0"/>
                  </a:lnTo>
                  <a:lnTo>
                    <a:pt x="90061" y="6713"/>
                  </a:lnTo>
                  <a:lnTo>
                    <a:pt x="53912" y="25406"/>
                  </a:lnTo>
                  <a:lnTo>
                    <a:pt x="25406" y="53912"/>
                  </a:lnTo>
                  <a:lnTo>
                    <a:pt x="6713" y="90061"/>
                  </a:lnTo>
                  <a:lnTo>
                    <a:pt x="0" y="131686"/>
                  </a:lnTo>
                  <a:lnTo>
                    <a:pt x="0" y="450481"/>
                  </a:lnTo>
                  <a:lnTo>
                    <a:pt x="6713" y="492106"/>
                  </a:lnTo>
                  <a:lnTo>
                    <a:pt x="25406" y="528255"/>
                  </a:lnTo>
                  <a:lnTo>
                    <a:pt x="53912" y="556761"/>
                  </a:lnTo>
                  <a:lnTo>
                    <a:pt x="90061" y="575454"/>
                  </a:lnTo>
                  <a:lnTo>
                    <a:pt x="131686" y="582168"/>
                  </a:lnTo>
                  <a:lnTo>
                    <a:pt x="2387485" y="582168"/>
                  </a:lnTo>
                  <a:lnTo>
                    <a:pt x="2429110" y="575454"/>
                  </a:lnTo>
                  <a:lnTo>
                    <a:pt x="2465259" y="556761"/>
                  </a:lnTo>
                  <a:lnTo>
                    <a:pt x="2493765" y="528255"/>
                  </a:lnTo>
                  <a:lnTo>
                    <a:pt x="2512458" y="492106"/>
                  </a:lnTo>
                  <a:lnTo>
                    <a:pt x="2519172" y="450481"/>
                  </a:lnTo>
                  <a:lnTo>
                    <a:pt x="2519172" y="131686"/>
                  </a:lnTo>
                  <a:lnTo>
                    <a:pt x="2512458" y="90061"/>
                  </a:lnTo>
                  <a:lnTo>
                    <a:pt x="2493765" y="53912"/>
                  </a:lnTo>
                  <a:lnTo>
                    <a:pt x="2465259" y="25406"/>
                  </a:lnTo>
                  <a:lnTo>
                    <a:pt x="2429110" y="6713"/>
                  </a:lnTo>
                  <a:lnTo>
                    <a:pt x="2387485" y="0"/>
                  </a:lnTo>
                  <a:close/>
                </a:path>
              </a:pathLst>
            </a:custGeom>
            <a:solidFill>
              <a:srgbClr val="FFFF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315455" y="4223003"/>
              <a:ext cx="2519680" cy="582295"/>
            </a:xfrm>
            <a:custGeom>
              <a:avLst/>
              <a:gdLst/>
              <a:ahLst/>
              <a:cxnLst/>
              <a:rect l="l" t="t" r="r" b="b"/>
              <a:pathLst>
                <a:path w="2519679" h="582295">
                  <a:moveTo>
                    <a:pt x="0" y="131686"/>
                  </a:moveTo>
                  <a:lnTo>
                    <a:pt x="6713" y="90061"/>
                  </a:lnTo>
                  <a:lnTo>
                    <a:pt x="25406" y="53912"/>
                  </a:lnTo>
                  <a:lnTo>
                    <a:pt x="53912" y="25406"/>
                  </a:lnTo>
                  <a:lnTo>
                    <a:pt x="90061" y="6713"/>
                  </a:lnTo>
                  <a:lnTo>
                    <a:pt x="131686" y="0"/>
                  </a:lnTo>
                  <a:lnTo>
                    <a:pt x="2387485" y="0"/>
                  </a:lnTo>
                  <a:lnTo>
                    <a:pt x="2429110" y="6713"/>
                  </a:lnTo>
                  <a:lnTo>
                    <a:pt x="2465259" y="25406"/>
                  </a:lnTo>
                  <a:lnTo>
                    <a:pt x="2493765" y="53912"/>
                  </a:lnTo>
                  <a:lnTo>
                    <a:pt x="2512458" y="90061"/>
                  </a:lnTo>
                  <a:lnTo>
                    <a:pt x="2519172" y="131686"/>
                  </a:lnTo>
                  <a:lnTo>
                    <a:pt x="2519172" y="450481"/>
                  </a:lnTo>
                  <a:lnTo>
                    <a:pt x="2512458" y="492106"/>
                  </a:lnTo>
                  <a:lnTo>
                    <a:pt x="2493765" y="528255"/>
                  </a:lnTo>
                  <a:lnTo>
                    <a:pt x="2465259" y="556761"/>
                  </a:lnTo>
                  <a:lnTo>
                    <a:pt x="2429110" y="575454"/>
                  </a:lnTo>
                  <a:lnTo>
                    <a:pt x="2387485" y="582168"/>
                  </a:lnTo>
                  <a:lnTo>
                    <a:pt x="131686" y="582168"/>
                  </a:lnTo>
                  <a:lnTo>
                    <a:pt x="90061" y="575454"/>
                  </a:lnTo>
                  <a:lnTo>
                    <a:pt x="53912" y="556761"/>
                  </a:lnTo>
                  <a:lnTo>
                    <a:pt x="25406" y="528255"/>
                  </a:lnTo>
                  <a:lnTo>
                    <a:pt x="6713" y="492106"/>
                  </a:lnTo>
                  <a:lnTo>
                    <a:pt x="0" y="450481"/>
                  </a:lnTo>
                  <a:lnTo>
                    <a:pt x="0" y="131686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6394703" y="4268893"/>
            <a:ext cx="2341752" cy="4873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lang="sq-AL" sz="1000" spc="-35" dirty="0">
                <a:latin typeface="StobiSerif Regular" panose="02000503060000020004" pitchFamily="50" charset="0"/>
                <a:cs typeface="Carlito"/>
              </a:rPr>
              <a:t>Bashkëpunëtori i Lartë - Portali elektronik dhe koordinimi i biznesmenëve</a:t>
            </a:r>
          </a:p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1000" b="1" spc="-35" dirty="0">
                <a:latin typeface="StobiSerif Regular" panose="02000503060000020004" pitchFamily="50" charset="0"/>
                <a:cs typeface="Carlito"/>
              </a:rPr>
              <a:t>(</a:t>
            </a:r>
            <a:r>
              <a:rPr lang="sq-AL" sz="1000" spc="-35" dirty="0">
                <a:latin typeface="StobiSerif Regular" panose="02000503060000020004" pitchFamily="50" charset="0"/>
                <a:cs typeface="Arial"/>
              </a:rPr>
              <a:t>Naim Etemi</a:t>
            </a:r>
            <a:r>
              <a:rPr sz="1000" spc="-50" dirty="0">
                <a:latin typeface="StobiSerif Regular" panose="02000503060000020004" pitchFamily="50" charset="0"/>
                <a:cs typeface="Arial"/>
              </a:rPr>
              <a:t>)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2724911" y="659891"/>
            <a:ext cx="3910965" cy="601980"/>
            <a:chOff x="2724911" y="659891"/>
            <a:chExt cx="3910965" cy="601980"/>
          </a:xfrm>
        </p:grpSpPr>
        <p:sp>
          <p:nvSpPr>
            <p:cNvPr id="54" name="object 54"/>
            <p:cNvSpPr/>
            <p:nvPr/>
          </p:nvSpPr>
          <p:spPr>
            <a:xfrm>
              <a:off x="2724911" y="659891"/>
              <a:ext cx="3910584" cy="601979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772155" y="687323"/>
              <a:ext cx="3816350" cy="508000"/>
            </a:xfrm>
            <a:custGeom>
              <a:avLst/>
              <a:gdLst/>
              <a:ahLst/>
              <a:cxnLst/>
              <a:rect l="l" t="t" r="r" b="b"/>
              <a:pathLst>
                <a:path w="3816350" h="508000">
                  <a:moveTo>
                    <a:pt x="3701300" y="0"/>
                  </a:moveTo>
                  <a:lnTo>
                    <a:pt x="114795" y="0"/>
                  </a:lnTo>
                  <a:lnTo>
                    <a:pt x="70112" y="9021"/>
                  </a:lnTo>
                  <a:lnTo>
                    <a:pt x="33623" y="33623"/>
                  </a:lnTo>
                  <a:lnTo>
                    <a:pt x="9021" y="70112"/>
                  </a:lnTo>
                  <a:lnTo>
                    <a:pt x="0" y="114795"/>
                  </a:lnTo>
                  <a:lnTo>
                    <a:pt x="0" y="392696"/>
                  </a:lnTo>
                  <a:lnTo>
                    <a:pt x="9021" y="437379"/>
                  </a:lnTo>
                  <a:lnTo>
                    <a:pt x="33623" y="473868"/>
                  </a:lnTo>
                  <a:lnTo>
                    <a:pt x="70112" y="498470"/>
                  </a:lnTo>
                  <a:lnTo>
                    <a:pt x="114795" y="507491"/>
                  </a:lnTo>
                  <a:lnTo>
                    <a:pt x="3701300" y="507491"/>
                  </a:lnTo>
                  <a:lnTo>
                    <a:pt x="3745983" y="498470"/>
                  </a:lnTo>
                  <a:lnTo>
                    <a:pt x="3782472" y="473868"/>
                  </a:lnTo>
                  <a:lnTo>
                    <a:pt x="3807074" y="437379"/>
                  </a:lnTo>
                  <a:lnTo>
                    <a:pt x="3816096" y="392696"/>
                  </a:lnTo>
                  <a:lnTo>
                    <a:pt x="3816096" y="114795"/>
                  </a:lnTo>
                  <a:lnTo>
                    <a:pt x="3807074" y="70112"/>
                  </a:lnTo>
                  <a:lnTo>
                    <a:pt x="3782472" y="33623"/>
                  </a:lnTo>
                  <a:lnTo>
                    <a:pt x="3745983" y="9021"/>
                  </a:lnTo>
                  <a:lnTo>
                    <a:pt x="3701300" y="0"/>
                  </a:lnTo>
                  <a:close/>
                </a:path>
              </a:pathLst>
            </a:custGeom>
            <a:solidFill>
              <a:srgbClr val="DED91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772155" y="687323"/>
              <a:ext cx="3816350" cy="508000"/>
            </a:xfrm>
            <a:custGeom>
              <a:avLst/>
              <a:gdLst/>
              <a:ahLst/>
              <a:cxnLst/>
              <a:rect l="l" t="t" r="r" b="b"/>
              <a:pathLst>
                <a:path w="3816350" h="508000">
                  <a:moveTo>
                    <a:pt x="0" y="114795"/>
                  </a:moveTo>
                  <a:lnTo>
                    <a:pt x="9021" y="70112"/>
                  </a:lnTo>
                  <a:lnTo>
                    <a:pt x="33623" y="33623"/>
                  </a:lnTo>
                  <a:lnTo>
                    <a:pt x="70112" y="9021"/>
                  </a:lnTo>
                  <a:lnTo>
                    <a:pt x="114795" y="0"/>
                  </a:lnTo>
                  <a:lnTo>
                    <a:pt x="3701300" y="0"/>
                  </a:lnTo>
                  <a:lnTo>
                    <a:pt x="3745983" y="9021"/>
                  </a:lnTo>
                  <a:lnTo>
                    <a:pt x="3782472" y="33623"/>
                  </a:lnTo>
                  <a:lnTo>
                    <a:pt x="3807074" y="70112"/>
                  </a:lnTo>
                  <a:lnTo>
                    <a:pt x="3816096" y="114795"/>
                  </a:lnTo>
                  <a:lnTo>
                    <a:pt x="3816096" y="392696"/>
                  </a:lnTo>
                  <a:lnTo>
                    <a:pt x="3807074" y="437379"/>
                  </a:lnTo>
                  <a:lnTo>
                    <a:pt x="3782472" y="473868"/>
                  </a:lnTo>
                  <a:lnTo>
                    <a:pt x="3745983" y="498470"/>
                  </a:lnTo>
                  <a:lnTo>
                    <a:pt x="3701300" y="507491"/>
                  </a:lnTo>
                  <a:lnTo>
                    <a:pt x="114795" y="507491"/>
                  </a:lnTo>
                  <a:lnTo>
                    <a:pt x="70112" y="498470"/>
                  </a:lnTo>
                  <a:lnTo>
                    <a:pt x="33623" y="473868"/>
                  </a:lnTo>
                  <a:lnTo>
                    <a:pt x="9021" y="437379"/>
                  </a:lnTo>
                  <a:lnTo>
                    <a:pt x="0" y="392696"/>
                  </a:lnTo>
                  <a:lnTo>
                    <a:pt x="0" y="114795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3003486" y="798982"/>
            <a:ext cx="3352800" cy="33406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19200" marR="5080" indent="-1207135" algn="ctr">
              <a:lnSpc>
                <a:spcPct val="100000"/>
              </a:lnSpc>
              <a:spcBef>
                <a:spcPts val="105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Udhëheqës i sektorit për mbështetje dhe zhvillim të eksportit</a:t>
            </a:r>
          </a:p>
          <a:p>
            <a:pPr marL="1219200" marR="5080" indent="-1207135" algn="ctr">
              <a:lnSpc>
                <a:spcPct val="100000"/>
              </a:lnSpc>
              <a:spcBef>
                <a:spcPts val="105"/>
              </a:spcBef>
            </a:pPr>
            <a:r>
              <a:rPr sz="1000" spc="-35" dirty="0">
                <a:latin typeface="StobiSerif Regular" panose="02000503060000020004" pitchFamily="50" charset="0"/>
                <a:cs typeface="Arial"/>
              </a:rPr>
              <a:t>  </a:t>
            </a:r>
            <a:r>
              <a:rPr sz="1000" spc="-30" dirty="0">
                <a:latin typeface="StobiSerif Regular" panose="02000503060000020004" pitchFamily="50" charset="0"/>
                <a:cs typeface="Arial"/>
              </a:rPr>
              <a:t>(</a:t>
            </a:r>
            <a:r>
              <a:rPr lang="sq-AL" sz="1000" spc="-30" dirty="0">
                <a:latin typeface="StobiSerif Regular" panose="02000503060000020004" pitchFamily="50" charset="0"/>
                <a:cs typeface="Arial"/>
              </a:rPr>
              <a:t>Milica Zhivkovska</a:t>
            </a:r>
            <a:r>
              <a:rPr sz="1000" spc="-35" dirty="0">
                <a:latin typeface="StobiSerif Regular" panose="02000503060000020004" pitchFamily="50" charset="0"/>
                <a:cs typeface="Arial"/>
              </a:rPr>
              <a:t>)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2724911" y="1249680"/>
            <a:ext cx="3910965" cy="657225"/>
            <a:chOff x="2724911" y="1249680"/>
            <a:chExt cx="3910965" cy="657225"/>
          </a:xfrm>
        </p:grpSpPr>
        <p:sp>
          <p:nvSpPr>
            <p:cNvPr id="59" name="object 59"/>
            <p:cNvSpPr/>
            <p:nvPr/>
          </p:nvSpPr>
          <p:spPr>
            <a:xfrm>
              <a:off x="2724911" y="1249680"/>
              <a:ext cx="3910584" cy="656844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2772155" y="1277112"/>
              <a:ext cx="3816350" cy="562610"/>
            </a:xfrm>
            <a:custGeom>
              <a:avLst/>
              <a:gdLst/>
              <a:ahLst/>
              <a:cxnLst/>
              <a:rect l="l" t="t" r="r" b="b"/>
              <a:pathLst>
                <a:path w="3816350" h="562610">
                  <a:moveTo>
                    <a:pt x="3688892" y="0"/>
                  </a:moveTo>
                  <a:lnTo>
                    <a:pt x="127203" y="0"/>
                  </a:lnTo>
                  <a:lnTo>
                    <a:pt x="77688" y="9995"/>
                  </a:lnTo>
                  <a:lnTo>
                    <a:pt x="37255" y="37255"/>
                  </a:lnTo>
                  <a:lnTo>
                    <a:pt x="9995" y="77688"/>
                  </a:lnTo>
                  <a:lnTo>
                    <a:pt x="0" y="127203"/>
                  </a:lnTo>
                  <a:lnTo>
                    <a:pt x="0" y="435152"/>
                  </a:lnTo>
                  <a:lnTo>
                    <a:pt x="9995" y="484667"/>
                  </a:lnTo>
                  <a:lnTo>
                    <a:pt x="37255" y="525100"/>
                  </a:lnTo>
                  <a:lnTo>
                    <a:pt x="77688" y="552360"/>
                  </a:lnTo>
                  <a:lnTo>
                    <a:pt x="127203" y="562356"/>
                  </a:lnTo>
                  <a:lnTo>
                    <a:pt x="3688892" y="562356"/>
                  </a:lnTo>
                  <a:lnTo>
                    <a:pt x="3738407" y="552360"/>
                  </a:lnTo>
                  <a:lnTo>
                    <a:pt x="3778840" y="525100"/>
                  </a:lnTo>
                  <a:lnTo>
                    <a:pt x="3806100" y="484667"/>
                  </a:lnTo>
                  <a:lnTo>
                    <a:pt x="3816096" y="435152"/>
                  </a:lnTo>
                  <a:lnTo>
                    <a:pt x="3816096" y="127203"/>
                  </a:lnTo>
                  <a:lnTo>
                    <a:pt x="3806100" y="77688"/>
                  </a:lnTo>
                  <a:lnTo>
                    <a:pt x="3778840" y="37255"/>
                  </a:lnTo>
                  <a:lnTo>
                    <a:pt x="3738407" y="9995"/>
                  </a:lnTo>
                  <a:lnTo>
                    <a:pt x="3688892" y="0"/>
                  </a:lnTo>
                  <a:close/>
                </a:path>
              </a:pathLst>
            </a:custGeom>
            <a:solidFill>
              <a:srgbClr val="F0EC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772155" y="1277112"/>
              <a:ext cx="3816350" cy="562610"/>
            </a:xfrm>
            <a:custGeom>
              <a:avLst/>
              <a:gdLst/>
              <a:ahLst/>
              <a:cxnLst/>
              <a:rect l="l" t="t" r="r" b="b"/>
              <a:pathLst>
                <a:path w="3816350" h="562610">
                  <a:moveTo>
                    <a:pt x="0" y="127203"/>
                  </a:moveTo>
                  <a:lnTo>
                    <a:pt x="9995" y="77688"/>
                  </a:lnTo>
                  <a:lnTo>
                    <a:pt x="37255" y="37255"/>
                  </a:lnTo>
                  <a:lnTo>
                    <a:pt x="77688" y="9995"/>
                  </a:lnTo>
                  <a:lnTo>
                    <a:pt x="127203" y="0"/>
                  </a:lnTo>
                  <a:lnTo>
                    <a:pt x="3688892" y="0"/>
                  </a:lnTo>
                  <a:lnTo>
                    <a:pt x="3738407" y="9995"/>
                  </a:lnTo>
                  <a:lnTo>
                    <a:pt x="3778840" y="37255"/>
                  </a:lnTo>
                  <a:lnTo>
                    <a:pt x="3806100" y="77688"/>
                  </a:lnTo>
                  <a:lnTo>
                    <a:pt x="3816096" y="127203"/>
                  </a:lnTo>
                  <a:lnTo>
                    <a:pt x="3816096" y="435152"/>
                  </a:lnTo>
                  <a:lnTo>
                    <a:pt x="3806100" y="484667"/>
                  </a:lnTo>
                  <a:lnTo>
                    <a:pt x="3778840" y="525100"/>
                  </a:lnTo>
                  <a:lnTo>
                    <a:pt x="3738407" y="552360"/>
                  </a:lnTo>
                  <a:lnTo>
                    <a:pt x="3688892" y="562356"/>
                  </a:lnTo>
                  <a:lnTo>
                    <a:pt x="127203" y="562356"/>
                  </a:lnTo>
                  <a:lnTo>
                    <a:pt x="77688" y="552360"/>
                  </a:lnTo>
                  <a:lnTo>
                    <a:pt x="37255" y="525100"/>
                  </a:lnTo>
                  <a:lnTo>
                    <a:pt x="9995" y="484667"/>
                  </a:lnTo>
                  <a:lnTo>
                    <a:pt x="0" y="435152"/>
                  </a:lnTo>
                  <a:lnTo>
                    <a:pt x="0" y="127203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3010424" y="1310350"/>
            <a:ext cx="3338829" cy="475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1590" algn="ctr">
              <a:lnSpc>
                <a:spcPct val="100000"/>
              </a:lnSpc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Ndihmës udhëheqës i sektorit për mbështetje dhe zhvillim të eksportit</a:t>
            </a:r>
          </a:p>
          <a:p>
            <a:pPr marL="21590" algn="ctr">
              <a:lnSpc>
                <a:spcPct val="100000"/>
              </a:lnSpc>
            </a:pPr>
            <a:r>
              <a:rPr sz="1000" spc="-45" dirty="0">
                <a:latin typeface="StobiSerif Regular" panose="02000503060000020004" pitchFamily="50" charset="0"/>
                <a:cs typeface="Arial"/>
              </a:rPr>
              <a:t>(</a:t>
            </a: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Aleksandra Gjorgjevska</a:t>
            </a:r>
            <a:r>
              <a:rPr sz="1000" spc="-40" dirty="0">
                <a:latin typeface="StobiSerif Regular" panose="02000503060000020004" pitchFamily="50" charset="0"/>
                <a:cs typeface="Arial"/>
              </a:rPr>
              <a:t>)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1567433" y="1844801"/>
            <a:ext cx="6048375" cy="0"/>
          </a:xfrm>
          <a:custGeom>
            <a:avLst/>
            <a:gdLst/>
            <a:ahLst/>
            <a:cxnLst/>
            <a:rect l="l" t="t" r="r" b="b"/>
            <a:pathLst>
              <a:path w="6048375">
                <a:moveTo>
                  <a:pt x="0" y="0"/>
                </a:moveTo>
                <a:lnTo>
                  <a:pt x="6048375" y="0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4" name="object 64"/>
          <p:cNvGrpSpPr/>
          <p:nvPr/>
        </p:nvGrpSpPr>
        <p:grpSpPr>
          <a:xfrm>
            <a:off x="6333744" y="4924044"/>
            <a:ext cx="2613660" cy="702945"/>
            <a:chOff x="6333744" y="4924044"/>
            <a:chExt cx="2613660" cy="702945"/>
          </a:xfrm>
        </p:grpSpPr>
        <p:sp>
          <p:nvSpPr>
            <p:cNvPr id="65" name="object 65"/>
            <p:cNvSpPr/>
            <p:nvPr/>
          </p:nvSpPr>
          <p:spPr>
            <a:xfrm>
              <a:off x="6333744" y="4924044"/>
              <a:ext cx="2613659" cy="702564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380988" y="4951476"/>
              <a:ext cx="2519680" cy="608330"/>
            </a:xfrm>
            <a:custGeom>
              <a:avLst/>
              <a:gdLst/>
              <a:ahLst/>
              <a:cxnLst/>
              <a:rect l="l" t="t" r="r" b="b"/>
              <a:pathLst>
                <a:path w="2519679" h="608329">
                  <a:moveTo>
                    <a:pt x="2381631" y="0"/>
                  </a:moveTo>
                  <a:lnTo>
                    <a:pt x="137541" y="0"/>
                  </a:lnTo>
                  <a:lnTo>
                    <a:pt x="94068" y="7012"/>
                  </a:lnTo>
                  <a:lnTo>
                    <a:pt x="56312" y="26538"/>
                  </a:lnTo>
                  <a:lnTo>
                    <a:pt x="26538" y="56312"/>
                  </a:lnTo>
                  <a:lnTo>
                    <a:pt x="7012" y="94068"/>
                  </a:lnTo>
                  <a:lnTo>
                    <a:pt x="0" y="137541"/>
                  </a:lnTo>
                  <a:lnTo>
                    <a:pt x="0" y="470522"/>
                  </a:lnTo>
                  <a:lnTo>
                    <a:pt x="7012" y="514000"/>
                  </a:lnTo>
                  <a:lnTo>
                    <a:pt x="26538" y="551760"/>
                  </a:lnTo>
                  <a:lnTo>
                    <a:pt x="56312" y="581536"/>
                  </a:lnTo>
                  <a:lnTo>
                    <a:pt x="94068" y="601063"/>
                  </a:lnTo>
                  <a:lnTo>
                    <a:pt x="137541" y="608076"/>
                  </a:lnTo>
                  <a:lnTo>
                    <a:pt x="2381631" y="608076"/>
                  </a:lnTo>
                  <a:lnTo>
                    <a:pt x="2425103" y="601063"/>
                  </a:lnTo>
                  <a:lnTo>
                    <a:pt x="2462859" y="581536"/>
                  </a:lnTo>
                  <a:lnTo>
                    <a:pt x="2492633" y="551760"/>
                  </a:lnTo>
                  <a:lnTo>
                    <a:pt x="2512159" y="514000"/>
                  </a:lnTo>
                  <a:lnTo>
                    <a:pt x="2519172" y="470522"/>
                  </a:lnTo>
                  <a:lnTo>
                    <a:pt x="2519172" y="137541"/>
                  </a:lnTo>
                  <a:lnTo>
                    <a:pt x="2512159" y="94068"/>
                  </a:lnTo>
                  <a:lnTo>
                    <a:pt x="2492633" y="56312"/>
                  </a:lnTo>
                  <a:lnTo>
                    <a:pt x="2462859" y="26538"/>
                  </a:lnTo>
                  <a:lnTo>
                    <a:pt x="2425103" y="7012"/>
                  </a:lnTo>
                  <a:lnTo>
                    <a:pt x="2381631" y="0"/>
                  </a:lnTo>
                  <a:close/>
                </a:path>
              </a:pathLst>
            </a:custGeom>
            <a:solidFill>
              <a:srgbClr val="FAFA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380988" y="4951476"/>
              <a:ext cx="2519680" cy="608330"/>
            </a:xfrm>
            <a:custGeom>
              <a:avLst/>
              <a:gdLst/>
              <a:ahLst/>
              <a:cxnLst/>
              <a:rect l="l" t="t" r="r" b="b"/>
              <a:pathLst>
                <a:path w="2519679" h="608329">
                  <a:moveTo>
                    <a:pt x="0" y="137541"/>
                  </a:moveTo>
                  <a:lnTo>
                    <a:pt x="7012" y="94068"/>
                  </a:lnTo>
                  <a:lnTo>
                    <a:pt x="26538" y="56312"/>
                  </a:lnTo>
                  <a:lnTo>
                    <a:pt x="56312" y="26538"/>
                  </a:lnTo>
                  <a:lnTo>
                    <a:pt x="94068" y="7012"/>
                  </a:lnTo>
                  <a:lnTo>
                    <a:pt x="137541" y="0"/>
                  </a:lnTo>
                  <a:lnTo>
                    <a:pt x="2381631" y="0"/>
                  </a:lnTo>
                  <a:lnTo>
                    <a:pt x="2425103" y="7012"/>
                  </a:lnTo>
                  <a:lnTo>
                    <a:pt x="2462859" y="26538"/>
                  </a:lnTo>
                  <a:lnTo>
                    <a:pt x="2492633" y="56312"/>
                  </a:lnTo>
                  <a:lnTo>
                    <a:pt x="2512159" y="94068"/>
                  </a:lnTo>
                  <a:lnTo>
                    <a:pt x="2519172" y="137541"/>
                  </a:lnTo>
                  <a:lnTo>
                    <a:pt x="2519172" y="470522"/>
                  </a:lnTo>
                  <a:lnTo>
                    <a:pt x="2512159" y="514000"/>
                  </a:lnTo>
                  <a:lnTo>
                    <a:pt x="2492633" y="551760"/>
                  </a:lnTo>
                  <a:lnTo>
                    <a:pt x="2462859" y="581536"/>
                  </a:lnTo>
                  <a:lnTo>
                    <a:pt x="2425103" y="601063"/>
                  </a:lnTo>
                  <a:lnTo>
                    <a:pt x="2381631" y="608076"/>
                  </a:lnTo>
                  <a:lnTo>
                    <a:pt x="137541" y="608076"/>
                  </a:lnTo>
                  <a:lnTo>
                    <a:pt x="94068" y="601063"/>
                  </a:lnTo>
                  <a:lnTo>
                    <a:pt x="56312" y="581536"/>
                  </a:lnTo>
                  <a:lnTo>
                    <a:pt x="26538" y="551760"/>
                  </a:lnTo>
                  <a:lnTo>
                    <a:pt x="7012" y="514000"/>
                  </a:lnTo>
                  <a:lnTo>
                    <a:pt x="0" y="470522"/>
                  </a:lnTo>
                  <a:lnTo>
                    <a:pt x="0" y="137541"/>
                  </a:lnTo>
                  <a:close/>
                </a:path>
              </a:pathLst>
            </a:custGeom>
            <a:ln w="9143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8" name="object 68"/>
          <p:cNvSpPr txBox="1"/>
          <p:nvPr/>
        </p:nvSpPr>
        <p:spPr>
          <a:xfrm>
            <a:off x="6394703" y="5090447"/>
            <a:ext cx="2491251" cy="469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6725" marR="5080" indent="-454659" algn="ctr">
              <a:lnSpc>
                <a:spcPct val="100000"/>
              </a:lnSpc>
              <a:spcBef>
                <a:spcPts val="100"/>
              </a:spcBef>
            </a:pPr>
            <a:r>
              <a:rPr lang="sq-AL" sz="1000" spc="-40" dirty="0">
                <a:latin typeface="StobiSerif Regular" panose="02000503060000020004" pitchFamily="50" charset="0"/>
                <a:cs typeface="Arial"/>
              </a:rPr>
              <a:t>Bashkëpuntor</a:t>
            </a:r>
            <a:r>
              <a:rPr sz="1000" spc="-4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sq-AL" sz="1000" spc="-40" dirty="0">
                <a:latin typeface="StobiSerif Regular" panose="02000503060000020004" pitchFamily="50" charset="0"/>
                <a:cs typeface="Arial"/>
              </a:rPr>
              <a:t>i lartë </a:t>
            </a:r>
            <a:r>
              <a:rPr sz="1000" dirty="0">
                <a:latin typeface="StobiSerif Regular" panose="02000503060000020004" pitchFamily="50" charset="0"/>
                <a:cs typeface="Carlito"/>
              </a:rPr>
              <a:t>–</a:t>
            </a:r>
            <a:r>
              <a:rPr lang="sq-AL" sz="1000" dirty="0">
                <a:latin typeface="StobiSerif Regular" panose="02000503060000020004" pitchFamily="50" charset="0"/>
                <a:cs typeface="Carlito"/>
              </a:rPr>
              <a:t>  sektore me përparsi</a:t>
            </a:r>
          </a:p>
          <a:p>
            <a:pPr marL="466725" marR="5080" indent="-454659" algn="ctr">
              <a:lnSpc>
                <a:spcPct val="100000"/>
              </a:lnSpc>
              <a:spcBef>
                <a:spcPts val="100"/>
              </a:spcBef>
            </a:pPr>
            <a:r>
              <a:rPr lang="sq-AL" sz="1000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( Behar Rexhepi) </a:t>
            </a:r>
            <a:r>
              <a:rPr sz="1000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 </a:t>
            </a:r>
            <a:endParaRPr lang="sq-AL" sz="1000" spc="-35" dirty="0">
              <a:latin typeface="StobiSerif Regular" panose="02000503060000020004" pitchFamily="50" charset="0"/>
              <a:cs typeface="Times New Roman" panose="02020603050405020304" pitchFamily="18" charset="0"/>
            </a:endParaRPr>
          </a:p>
          <a:p>
            <a:pPr marL="466725" marR="5080" indent="-454659" algn="ctr">
              <a:lnSpc>
                <a:spcPct val="100000"/>
              </a:lnSpc>
              <a:spcBef>
                <a:spcPts val="100"/>
              </a:spcBef>
            </a:pPr>
            <a:endParaRPr sz="800" dirty="0">
              <a:latin typeface="Trebuchet MS" panose="020B0603020202020204" pitchFamily="34" charset="0"/>
              <a:cs typeface="Arial"/>
            </a:endParaRPr>
          </a:p>
        </p:txBody>
      </p:sp>
      <p:grpSp>
        <p:nvGrpSpPr>
          <p:cNvPr id="69" name="object 69"/>
          <p:cNvGrpSpPr/>
          <p:nvPr/>
        </p:nvGrpSpPr>
        <p:grpSpPr>
          <a:xfrm>
            <a:off x="284860" y="5443657"/>
            <a:ext cx="2543810" cy="958850"/>
            <a:chOff x="320040" y="5489460"/>
            <a:chExt cx="2543810" cy="958850"/>
          </a:xfrm>
        </p:grpSpPr>
        <p:sp>
          <p:nvSpPr>
            <p:cNvPr id="70" name="object 70"/>
            <p:cNvSpPr/>
            <p:nvPr/>
          </p:nvSpPr>
          <p:spPr>
            <a:xfrm>
              <a:off x="320040" y="5489460"/>
              <a:ext cx="2543556" cy="958583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367284" y="5516876"/>
              <a:ext cx="2449195" cy="864235"/>
            </a:xfrm>
            <a:custGeom>
              <a:avLst/>
              <a:gdLst/>
              <a:ahLst/>
              <a:cxnLst/>
              <a:rect l="l" t="t" r="r" b="b"/>
              <a:pathLst>
                <a:path w="2449195" h="864235">
                  <a:moveTo>
                    <a:pt x="2253602" y="0"/>
                  </a:moveTo>
                  <a:lnTo>
                    <a:pt x="195465" y="0"/>
                  </a:lnTo>
                  <a:lnTo>
                    <a:pt x="150648" y="5162"/>
                  </a:lnTo>
                  <a:lnTo>
                    <a:pt x="109506" y="19867"/>
                  </a:lnTo>
                  <a:lnTo>
                    <a:pt x="73213" y="42942"/>
                  </a:lnTo>
                  <a:lnTo>
                    <a:pt x="42942" y="73213"/>
                  </a:lnTo>
                  <a:lnTo>
                    <a:pt x="19867" y="109506"/>
                  </a:lnTo>
                  <a:lnTo>
                    <a:pt x="5162" y="150648"/>
                  </a:lnTo>
                  <a:lnTo>
                    <a:pt x="0" y="195465"/>
                  </a:lnTo>
                  <a:lnTo>
                    <a:pt x="0" y="668655"/>
                  </a:lnTo>
                  <a:lnTo>
                    <a:pt x="5162" y="713471"/>
                  </a:lnTo>
                  <a:lnTo>
                    <a:pt x="19867" y="754612"/>
                  </a:lnTo>
                  <a:lnTo>
                    <a:pt x="42942" y="790902"/>
                  </a:lnTo>
                  <a:lnTo>
                    <a:pt x="73213" y="821170"/>
                  </a:lnTo>
                  <a:lnTo>
                    <a:pt x="109506" y="844242"/>
                  </a:lnTo>
                  <a:lnTo>
                    <a:pt x="150648" y="858946"/>
                  </a:lnTo>
                  <a:lnTo>
                    <a:pt x="195465" y="864108"/>
                  </a:lnTo>
                  <a:lnTo>
                    <a:pt x="2253602" y="864108"/>
                  </a:lnTo>
                  <a:lnTo>
                    <a:pt x="2298419" y="858946"/>
                  </a:lnTo>
                  <a:lnTo>
                    <a:pt x="2339561" y="844242"/>
                  </a:lnTo>
                  <a:lnTo>
                    <a:pt x="2375854" y="821170"/>
                  </a:lnTo>
                  <a:lnTo>
                    <a:pt x="2406125" y="790902"/>
                  </a:lnTo>
                  <a:lnTo>
                    <a:pt x="2429200" y="754612"/>
                  </a:lnTo>
                  <a:lnTo>
                    <a:pt x="2443905" y="713471"/>
                  </a:lnTo>
                  <a:lnTo>
                    <a:pt x="2449068" y="668655"/>
                  </a:lnTo>
                  <a:lnTo>
                    <a:pt x="2449068" y="195465"/>
                  </a:lnTo>
                  <a:lnTo>
                    <a:pt x="2443905" y="150648"/>
                  </a:lnTo>
                  <a:lnTo>
                    <a:pt x="2429200" y="109506"/>
                  </a:lnTo>
                  <a:lnTo>
                    <a:pt x="2406125" y="73213"/>
                  </a:lnTo>
                  <a:lnTo>
                    <a:pt x="2375854" y="42942"/>
                  </a:lnTo>
                  <a:lnTo>
                    <a:pt x="2339561" y="19867"/>
                  </a:lnTo>
                  <a:lnTo>
                    <a:pt x="2298419" y="5162"/>
                  </a:lnTo>
                  <a:lnTo>
                    <a:pt x="2253602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367284" y="5516876"/>
              <a:ext cx="2449195" cy="864235"/>
            </a:xfrm>
            <a:custGeom>
              <a:avLst/>
              <a:gdLst/>
              <a:ahLst/>
              <a:cxnLst/>
              <a:rect l="l" t="t" r="r" b="b"/>
              <a:pathLst>
                <a:path w="2449195" h="864235">
                  <a:moveTo>
                    <a:pt x="0" y="195465"/>
                  </a:moveTo>
                  <a:lnTo>
                    <a:pt x="5162" y="150648"/>
                  </a:lnTo>
                  <a:lnTo>
                    <a:pt x="19867" y="109506"/>
                  </a:lnTo>
                  <a:lnTo>
                    <a:pt x="42942" y="73213"/>
                  </a:lnTo>
                  <a:lnTo>
                    <a:pt x="73213" y="42942"/>
                  </a:lnTo>
                  <a:lnTo>
                    <a:pt x="109506" y="19867"/>
                  </a:lnTo>
                  <a:lnTo>
                    <a:pt x="150648" y="5162"/>
                  </a:lnTo>
                  <a:lnTo>
                    <a:pt x="195465" y="0"/>
                  </a:lnTo>
                  <a:lnTo>
                    <a:pt x="2253602" y="0"/>
                  </a:lnTo>
                  <a:lnTo>
                    <a:pt x="2298419" y="5162"/>
                  </a:lnTo>
                  <a:lnTo>
                    <a:pt x="2339561" y="19867"/>
                  </a:lnTo>
                  <a:lnTo>
                    <a:pt x="2375854" y="42942"/>
                  </a:lnTo>
                  <a:lnTo>
                    <a:pt x="2406125" y="73213"/>
                  </a:lnTo>
                  <a:lnTo>
                    <a:pt x="2429200" y="109506"/>
                  </a:lnTo>
                  <a:lnTo>
                    <a:pt x="2443905" y="150648"/>
                  </a:lnTo>
                  <a:lnTo>
                    <a:pt x="2449068" y="195465"/>
                  </a:lnTo>
                  <a:lnTo>
                    <a:pt x="2449068" y="668655"/>
                  </a:lnTo>
                  <a:lnTo>
                    <a:pt x="2443905" y="713471"/>
                  </a:lnTo>
                  <a:lnTo>
                    <a:pt x="2429200" y="754612"/>
                  </a:lnTo>
                  <a:lnTo>
                    <a:pt x="2406125" y="790902"/>
                  </a:lnTo>
                  <a:lnTo>
                    <a:pt x="2375854" y="821170"/>
                  </a:lnTo>
                  <a:lnTo>
                    <a:pt x="2339561" y="844242"/>
                  </a:lnTo>
                  <a:lnTo>
                    <a:pt x="2298419" y="858946"/>
                  </a:lnTo>
                  <a:lnTo>
                    <a:pt x="2253602" y="864108"/>
                  </a:lnTo>
                  <a:lnTo>
                    <a:pt x="195465" y="864108"/>
                  </a:lnTo>
                  <a:lnTo>
                    <a:pt x="150648" y="858946"/>
                  </a:lnTo>
                  <a:lnTo>
                    <a:pt x="109506" y="844242"/>
                  </a:lnTo>
                  <a:lnTo>
                    <a:pt x="73213" y="821170"/>
                  </a:lnTo>
                  <a:lnTo>
                    <a:pt x="42942" y="790902"/>
                  </a:lnTo>
                  <a:lnTo>
                    <a:pt x="19867" y="754612"/>
                  </a:lnTo>
                  <a:lnTo>
                    <a:pt x="5162" y="713471"/>
                  </a:lnTo>
                  <a:lnTo>
                    <a:pt x="0" y="668655"/>
                  </a:lnTo>
                  <a:lnTo>
                    <a:pt x="0" y="195465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4" name="object 74"/>
          <p:cNvGrpSpPr/>
          <p:nvPr/>
        </p:nvGrpSpPr>
        <p:grpSpPr>
          <a:xfrm>
            <a:off x="312420" y="4834128"/>
            <a:ext cx="2542540" cy="527685"/>
            <a:chOff x="312420" y="4834128"/>
            <a:chExt cx="2542540" cy="527685"/>
          </a:xfrm>
        </p:grpSpPr>
        <p:sp>
          <p:nvSpPr>
            <p:cNvPr id="75" name="object 75"/>
            <p:cNvSpPr/>
            <p:nvPr/>
          </p:nvSpPr>
          <p:spPr>
            <a:xfrm>
              <a:off x="312420" y="4834128"/>
              <a:ext cx="2542032" cy="527304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359664" y="4861560"/>
              <a:ext cx="2447925" cy="433070"/>
            </a:xfrm>
            <a:custGeom>
              <a:avLst/>
              <a:gdLst/>
              <a:ahLst/>
              <a:cxnLst/>
              <a:rect l="l" t="t" r="r" b="b"/>
              <a:pathLst>
                <a:path w="2447925" h="433070">
                  <a:moveTo>
                    <a:pt x="2349639" y="0"/>
                  </a:moveTo>
                  <a:lnTo>
                    <a:pt x="97904" y="0"/>
                  </a:lnTo>
                  <a:lnTo>
                    <a:pt x="59793" y="7694"/>
                  </a:lnTo>
                  <a:lnTo>
                    <a:pt x="28673" y="28678"/>
                  </a:lnTo>
                  <a:lnTo>
                    <a:pt x="7693" y="59798"/>
                  </a:lnTo>
                  <a:lnTo>
                    <a:pt x="0" y="97904"/>
                  </a:lnTo>
                  <a:lnTo>
                    <a:pt x="0" y="334911"/>
                  </a:lnTo>
                  <a:lnTo>
                    <a:pt x="7693" y="373022"/>
                  </a:lnTo>
                  <a:lnTo>
                    <a:pt x="28673" y="404142"/>
                  </a:lnTo>
                  <a:lnTo>
                    <a:pt x="59793" y="425122"/>
                  </a:lnTo>
                  <a:lnTo>
                    <a:pt x="97904" y="432816"/>
                  </a:lnTo>
                  <a:lnTo>
                    <a:pt x="2349639" y="432816"/>
                  </a:lnTo>
                  <a:lnTo>
                    <a:pt x="2387750" y="425122"/>
                  </a:lnTo>
                  <a:lnTo>
                    <a:pt x="2418870" y="404142"/>
                  </a:lnTo>
                  <a:lnTo>
                    <a:pt x="2439850" y="373022"/>
                  </a:lnTo>
                  <a:lnTo>
                    <a:pt x="2447544" y="334911"/>
                  </a:lnTo>
                  <a:lnTo>
                    <a:pt x="2447544" y="97904"/>
                  </a:lnTo>
                  <a:lnTo>
                    <a:pt x="2439850" y="59798"/>
                  </a:lnTo>
                  <a:lnTo>
                    <a:pt x="2418870" y="28678"/>
                  </a:lnTo>
                  <a:lnTo>
                    <a:pt x="2387750" y="7694"/>
                  </a:lnTo>
                  <a:lnTo>
                    <a:pt x="2349639" y="0"/>
                  </a:lnTo>
                  <a:close/>
                </a:path>
              </a:pathLst>
            </a:custGeom>
            <a:solidFill>
              <a:srgbClr val="FAFA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359664" y="4861560"/>
              <a:ext cx="2447925" cy="433070"/>
            </a:xfrm>
            <a:custGeom>
              <a:avLst/>
              <a:gdLst/>
              <a:ahLst/>
              <a:cxnLst/>
              <a:rect l="l" t="t" r="r" b="b"/>
              <a:pathLst>
                <a:path w="2447925" h="433070">
                  <a:moveTo>
                    <a:pt x="0" y="97904"/>
                  </a:moveTo>
                  <a:lnTo>
                    <a:pt x="7693" y="59798"/>
                  </a:lnTo>
                  <a:lnTo>
                    <a:pt x="28673" y="28678"/>
                  </a:lnTo>
                  <a:lnTo>
                    <a:pt x="59793" y="7694"/>
                  </a:lnTo>
                  <a:lnTo>
                    <a:pt x="97904" y="0"/>
                  </a:lnTo>
                  <a:lnTo>
                    <a:pt x="2349639" y="0"/>
                  </a:lnTo>
                  <a:lnTo>
                    <a:pt x="2387750" y="7694"/>
                  </a:lnTo>
                  <a:lnTo>
                    <a:pt x="2418870" y="28678"/>
                  </a:lnTo>
                  <a:lnTo>
                    <a:pt x="2439850" y="59798"/>
                  </a:lnTo>
                  <a:lnTo>
                    <a:pt x="2447544" y="97904"/>
                  </a:lnTo>
                  <a:lnTo>
                    <a:pt x="2447544" y="334911"/>
                  </a:lnTo>
                  <a:lnTo>
                    <a:pt x="2439850" y="373022"/>
                  </a:lnTo>
                  <a:lnTo>
                    <a:pt x="2418870" y="404142"/>
                  </a:lnTo>
                  <a:lnTo>
                    <a:pt x="2387750" y="425122"/>
                  </a:lnTo>
                  <a:lnTo>
                    <a:pt x="2349639" y="432816"/>
                  </a:lnTo>
                  <a:lnTo>
                    <a:pt x="97904" y="432816"/>
                  </a:lnTo>
                  <a:lnTo>
                    <a:pt x="59793" y="425122"/>
                  </a:lnTo>
                  <a:lnTo>
                    <a:pt x="28673" y="404142"/>
                  </a:lnTo>
                  <a:lnTo>
                    <a:pt x="7693" y="373022"/>
                  </a:lnTo>
                  <a:lnTo>
                    <a:pt x="0" y="334911"/>
                  </a:lnTo>
                  <a:lnTo>
                    <a:pt x="0" y="97904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8" name="object 78"/>
          <p:cNvSpPr txBox="1"/>
          <p:nvPr/>
        </p:nvSpPr>
        <p:spPr>
          <a:xfrm>
            <a:off x="475148" y="4927621"/>
            <a:ext cx="2082461" cy="333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sq-AL" sz="1000" spc="-40" dirty="0">
                <a:latin typeface="StobiSerif Regular" panose="02000503060000020004" pitchFamily="50" charset="0"/>
                <a:cs typeface="Arial"/>
              </a:rPr>
              <a:t>Bashkëpuntor – hulumtim të tregut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sq-AL" sz="1000" spc="-40" dirty="0">
                <a:latin typeface="StobiSerif Regular" panose="02000503060000020004" pitchFamily="50" charset="0"/>
                <a:cs typeface="Arial"/>
              </a:rPr>
              <a:t>( Ulpian Bejta) 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79" name="object 79"/>
          <p:cNvGrpSpPr/>
          <p:nvPr/>
        </p:nvGrpSpPr>
        <p:grpSpPr>
          <a:xfrm>
            <a:off x="6362700" y="5742432"/>
            <a:ext cx="2613660" cy="669290"/>
            <a:chOff x="6362700" y="5742432"/>
            <a:chExt cx="2613660" cy="669290"/>
          </a:xfrm>
        </p:grpSpPr>
        <p:sp>
          <p:nvSpPr>
            <p:cNvPr id="80" name="object 80"/>
            <p:cNvSpPr/>
            <p:nvPr/>
          </p:nvSpPr>
          <p:spPr>
            <a:xfrm>
              <a:off x="6362700" y="5742432"/>
              <a:ext cx="2613647" cy="669036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6409944" y="5769866"/>
              <a:ext cx="2519680" cy="574675"/>
            </a:xfrm>
            <a:custGeom>
              <a:avLst/>
              <a:gdLst/>
              <a:ahLst/>
              <a:cxnLst/>
              <a:rect l="l" t="t" r="r" b="b"/>
              <a:pathLst>
                <a:path w="2519679" h="574675">
                  <a:moveTo>
                    <a:pt x="2389212" y="0"/>
                  </a:moveTo>
                  <a:lnTo>
                    <a:pt x="129959" y="0"/>
                  </a:lnTo>
                  <a:lnTo>
                    <a:pt x="79375" y="10211"/>
                  </a:lnTo>
                  <a:lnTo>
                    <a:pt x="38066" y="38061"/>
                  </a:lnTo>
                  <a:lnTo>
                    <a:pt x="10213" y="79370"/>
                  </a:lnTo>
                  <a:lnTo>
                    <a:pt x="0" y="129959"/>
                  </a:lnTo>
                  <a:lnTo>
                    <a:pt x="0" y="444588"/>
                  </a:lnTo>
                  <a:lnTo>
                    <a:pt x="10213" y="495172"/>
                  </a:lnTo>
                  <a:lnTo>
                    <a:pt x="38066" y="536481"/>
                  </a:lnTo>
                  <a:lnTo>
                    <a:pt x="79375" y="564334"/>
                  </a:lnTo>
                  <a:lnTo>
                    <a:pt x="129959" y="574548"/>
                  </a:lnTo>
                  <a:lnTo>
                    <a:pt x="2389212" y="574548"/>
                  </a:lnTo>
                  <a:lnTo>
                    <a:pt x="2439796" y="564334"/>
                  </a:lnTo>
                  <a:lnTo>
                    <a:pt x="2481105" y="536481"/>
                  </a:lnTo>
                  <a:lnTo>
                    <a:pt x="2508958" y="495172"/>
                  </a:lnTo>
                  <a:lnTo>
                    <a:pt x="2519172" y="444588"/>
                  </a:lnTo>
                  <a:lnTo>
                    <a:pt x="2519172" y="129959"/>
                  </a:lnTo>
                  <a:lnTo>
                    <a:pt x="2508958" y="79370"/>
                  </a:lnTo>
                  <a:lnTo>
                    <a:pt x="2481105" y="38061"/>
                  </a:lnTo>
                  <a:lnTo>
                    <a:pt x="2439796" y="10211"/>
                  </a:lnTo>
                  <a:lnTo>
                    <a:pt x="2389212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6409944" y="5769866"/>
              <a:ext cx="2519680" cy="574675"/>
            </a:xfrm>
            <a:custGeom>
              <a:avLst/>
              <a:gdLst/>
              <a:ahLst/>
              <a:cxnLst/>
              <a:rect l="l" t="t" r="r" b="b"/>
              <a:pathLst>
                <a:path w="2519679" h="574675">
                  <a:moveTo>
                    <a:pt x="0" y="129959"/>
                  </a:moveTo>
                  <a:lnTo>
                    <a:pt x="10213" y="79370"/>
                  </a:lnTo>
                  <a:lnTo>
                    <a:pt x="38066" y="38061"/>
                  </a:lnTo>
                  <a:lnTo>
                    <a:pt x="79375" y="10211"/>
                  </a:lnTo>
                  <a:lnTo>
                    <a:pt x="129959" y="0"/>
                  </a:lnTo>
                  <a:lnTo>
                    <a:pt x="2389212" y="0"/>
                  </a:lnTo>
                  <a:lnTo>
                    <a:pt x="2439796" y="10211"/>
                  </a:lnTo>
                  <a:lnTo>
                    <a:pt x="2481105" y="38061"/>
                  </a:lnTo>
                  <a:lnTo>
                    <a:pt x="2508958" y="79370"/>
                  </a:lnTo>
                  <a:lnTo>
                    <a:pt x="2519172" y="129959"/>
                  </a:lnTo>
                  <a:lnTo>
                    <a:pt x="2519172" y="444588"/>
                  </a:lnTo>
                  <a:lnTo>
                    <a:pt x="2508958" y="495172"/>
                  </a:lnTo>
                  <a:lnTo>
                    <a:pt x="2481105" y="536481"/>
                  </a:lnTo>
                  <a:lnTo>
                    <a:pt x="2439796" y="564334"/>
                  </a:lnTo>
                  <a:lnTo>
                    <a:pt x="2389212" y="574548"/>
                  </a:lnTo>
                  <a:lnTo>
                    <a:pt x="129959" y="574548"/>
                  </a:lnTo>
                  <a:lnTo>
                    <a:pt x="79375" y="564334"/>
                  </a:lnTo>
                  <a:lnTo>
                    <a:pt x="38066" y="536481"/>
                  </a:lnTo>
                  <a:lnTo>
                    <a:pt x="10213" y="495172"/>
                  </a:lnTo>
                  <a:lnTo>
                    <a:pt x="0" y="444588"/>
                  </a:lnTo>
                  <a:lnTo>
                    <a:pt x="0" y="129959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3" name="object 83"/>
          <p:cNvSpPr txBox="1"/>
          <p:nvPr/>
        </p:nvSpPr>
        <p:spPr>
          <a:xfrm>
            <a:off x="6778549" y="5922948"/>
            <a:ext cx="1930132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450" algn="ctr">
              <a:lnSpc>
                <a:spcPct val="100000"/>
              </a:lnSpc>
            </a:pPr>
            <a:r>
              <a:rPr lang="sq-AL" sz="1000" spc="-35" dirty="0">
                <a:latin typeface="StobiSerif Regular" panose="02000503060000020004" pitchFamily="50" charset="0"/>
                <a:cs typeface="Arial"/>
              </a:rPr>
              <a:t>Bahkëpuntor i ri -  informim dhe komunikim </a:t>
            </a:r>
          </a:p>
          <a:p>
            <a:pPr marL="44450" algn="ctr">
              <a:lnSpc>
                <a:spcPct val="100000"/>
              </a:lnSpc>
            </a:pPr>
            <a:endParaRPr sz="800" dirty="0">
              <a:latin typeface="Trebuchet MS" panose="020B0603020202020204" pitchFamily="34" charset="0"/>
              <a:cs typeface="Arial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901697" y="124414"/>
            <a:ext cx="34610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000" dirty="0">
                <a:latin typeface="StobiSerif Regular" panose="02000503060000020004" pitchFamily="50" charset="0"/>
              </a:rPr>
              <a:t>Sektori për mbështetje dhe zhvillim të eksportit</a:t>
            </a:r>
            <a:endParaRPr lang="mk-MK" sz="1000" dirty="0">
              <a:latin typeface="StobiSerif Regular" panose="02000503060000020004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759" y="2073710"/>
            <a:ext cx="2215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000" dirty="0">
                <a:latin typeface="StobiSerif Regular" panose="02000503060000020004" pitchFamily="50" charset="0"/>
              </a:rPr>
              <a:t>Departamenti për koordinim, informim dhe komunikim</a:t>
            </a:r>
            <a:endParaRPr lang="mk-MK" sz="1000" dirty="0">
              <a:latin typeface="StobiSerif Regular" panose="02000503060000020004" pitchFamily="5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8811" y="2017752"/>
            <a:ext cx="1600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000" dirty="0">
                <a:latin typeface="StobiSerif Regular" panose="02000503060000020004" pitchFamily="50" charset="0"/>
              </a:rPr>
              <a:t>Departamenti për planifikim, hulumtim, dhe zhvillim</a:t>
            </a:r>
            <a:endParaRPr lang="mk-MK" sz="1000" dirty="0">
              <a:latin typeface="StobiSerif Regular" panose="02000503060000020004" pitchFamily="50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406526" y="5656014"/>
            <a:ext cx="23168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q-AL" sz="1000" dirty="0">
                <a:latin typeface="StobiSerif Regular" panose="02000503060000020004" pitchFamily="50" charset="0"/>
              </a:rPr>
              <a:t>Referent i pavarur – për m</a:t>
            </a:r>
            <a:r>
              <a:rPr lang="en-GB" sz="1000" dirty="0" err="1">
                <a:latin typeface="StobiSerif Regular" panose="02000503060000020004" pitchFamily="50" charset="0"/>
              </a:rPr>
              <a:t>bështetje</a:t>
            </a:r>
            <a:r>
              <a:rPr lang="sq-AL" sz="1000" dirty="0">
                <a:latin typeface="StobiSerif Regular" panose="02000503060000020004" pitchFamily="50" charset="0"/>
              </a:rPr>
              <a:t> 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logjistike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endParaRPr lang="sq-AL" sz="1000" dirty="0">
              <a:latin typeface="StobiSerif Regular" panose="02000503060000020004" pitchFamily="50" charset="0"/>
            </a:endParaRPr>
          </a:p>
          <a:p>
            <a:pPr algn="ctr"/>
            <a:endParaRPr lang="mk-MK" sz="800" dirty="0">
              <a:latin typeface="Trebuchet MS" panose="020B060302020202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347459" y="3529260"/>
            <a:ext cx="2763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latin typeface="StobiSerif Regular" panose="02000503060000020004" pitchFamily="50" charset="0"/>
              </a:rPr>
              <a:t>Këshilltar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për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koordinimin</a:t>
            </a:r>
            <a:r>
              <a:rPr lang="en-GB" sz="1000" dirty="0">
                <a:latin typeface="StobiSerif Regular" panose="02000503060000020004" pitchFamily="50" charset="0"/>
              </a:rPr>
              <a:t> e </a:t>
            </a:r>
            <a:r>
              <a:rPr lang="en-GB" sz="1000" dirty="0" err="1">
                <a:latin typeface="StobiSerif Regular" panose="02000503060000020004" pitchFamily="50" charset="0"/>
              </a:rPr>
              <a:t>aktiviteteve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të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eksportit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në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tregjet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rajonale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dhe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globale</a:t>
            </a:r>
            <a:endParaRPr lang="sq-AL" sz="1000" dirty="0">
              <a:latin typeface="StobiSerif Regular" panose="02000503060000020004" pitchFamily="50" charset="0"/>
            </a:endParaRPr>
          </a:p>
          <a:p>
            <a:pPr algn="ctr"/>
            <a:endParaRPr lang="mk-MK" sz="8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952993" y="1895094"/>
            <a:ext cx="36830" cy="4271645"/>
          </a:xfrm>
          <a:custGeom>
            <a:avLst/>
            <a:gdLst/>
            <a:ahLst/>
            <a:cxnLst/>
            <a:rect l="l" t="t" r="r" b="b"/>
            <a:pathLst>
              <a:path w="36829" h="4271645">
                <a:moveTo>
                  <a:pt x="0" y="0"/>
                </a:moveTo>
                <a:lnTo>
                  <a:pt x="36550" y="4271556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04950" y="1902714"/>
            <a:ext cx="26670" cy="4711700"/>
          </a:xfrm>
          <a:custGeom>
            <a:avLst/>
            <a:gdLst/>
            <a:ahLst/>
            <a:cxnLst/>
            <a:rect l="l" t="t" r="r" b="b"/>
            <a:pathLst>
              <a:path w="26669" h="4711700">
                <a:moveTo>
                  <a:pt x="0" y="0"/>
                </a:moveTo>
                <a:lnTo>
                  <a:pt x="26200" y="4711395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2799588" y="114300"/>
            <a:ext cx="3713988" cy="831531"/>
            <a:chOff x="2799588" y="114300"/>
            <a:chExt cx="3713988" cy="697991"/>
          </a:xfrm>
        </p:grpSpPr>
        <p:sp>
          <p:nvSpPr>
            <p:cNvPr id="5" name="object 5"/>
            <p:cNvSpPr/>
            <p:nvPr/>
          </p:nvSpPr>
          <p:spPr>
            <a:xfrm>
              <a:off x="2799588" y="114300"/>
              <a:ext cx="3713988" cy="69799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013704" y="132588"/>
              <a:ext cx="295655" cy="40081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6544056" y="2001011"/>
            <a:ext cx="2464307" cy="758951"/>
            <a:chOff x="6544056" y="2001011"/>
            <a:chExt cx="2464307" cy="758951"/>
          </a:xfrm>
        </p:grpSpPr>
        <p:sp>
          <p:nvSpPr>
            <p:cNvPr id="11" name="object 11"/>
            <p:cNvSpPr/>
            <p:nvPr/>
          </p:nvSpPr>
          <p:spPr>
            <a:xfrm>
              <a:off x="6544056" y="2001011"/>
              <a:ext cx="2464307" cy="75895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278368" y="2019299"/>
              <a:ext cx="257555" cy="34747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6513576" y="2772299"/>
            <a:ext cx="2575560" cy="649516"/>
            <a:chOff x="6498335" y="2695955"/>
            <a:chExt cx="2613660" cy="951230"/>
          </a:xfrm>
        </p:grpSpPr>
        <p:sp>
          <p:nvSpPr>
            <p:cNvPr id="18" name="object 18"/>
            <p:cNvSpPr/>
            <p:nvPr/>
          </p:nvSpPr>
          <p:spPr>
            <a:xfrm>
              <a:off x="6498335" y="2695955"/>
              <a:ext cx="2613660" cy="95097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545579" y="2723387"/>
              <a:ext cx="2519680" cy="856615"/>
            </a:xfrm>
            <a:custGeom>
              <a:avLst/>
              <a:gdLst/>
              <a:ahLst/>
              <a:cxnLst/>
              <a:rect l="l" t="t" r="r" b="b"/>
              <a:pathLst>
                <a:path w="2519679" h="856614">
                  <a:moveTo>
                    <a:pt x="2325433" y="0"/>
                  </a:moveTo>
                  <a:lnTo>
                    <a:pt x="193738" y="0"/>
                  </a:lnTo>
                  <a:lnTo>
                    <a:pt x="149316" y="5116"/>
                  </a:lnTo>
                  <a:lnTo>
                    <a:pt x="108537" y="19692"/>
                  </a:lnTo>
                  <a:lnTo>
                    <a:pt x="72565" y="42562"/>
                  </a:lnTo>
                  <a:lnTo>
                    <a:pt x="42562" y="72565"/>
                  </a:lnTo>
                  <a:lnTo>
                    <a:pt x="19692" y="108537"/>
                  </a:lnTo>
                  <a:lnTo>
                    <a:pt x="5116" y="149316"/>
                  </a:lnTo>
                  <a:lnTo>
                    <a:pt x="0" y="193738"/>
                  </a:lnTo>
                  <a:lnTo>
                    <a:pt x="0" y="662749"/>
                  </a:lnTo>
                  <a:lnTo>
                    <a:pt x="5116" y="707171"/>
                  </a:lnTo>
                  <a:lnTo>
                    <a:pt x="19692" y="747950"/>
                  </a:lnTo>
                  <a:lnTo>
                    <a:pt x="42562" y="783922"/>
                  </a:lnTo>
                  <a:lnTo>
                    <a:pt x="72565" y="813925"/>
                  </a:lnTo>
                  <a:lnTo>
                    <a:pt x="108537" y="836795"/>
                  </a:lnTo>
                  <a:lnTo>
                    <a:pt x="149316" y="851371"/>
                  </a:lnTo>
                  <a:lnTo>
                    <a:pt x="193738" y="856488"/>
                  </a:lnTo>
                  <a:lnTo>
                    <a:pt x="2325433" y="856488"/>
                  </a:lnTo>
                  <a:lnTo>
                    <a:pt x="2369855" y="851371"/>
                  </a:lnTo>
                  <a:lnTo>
                    <a:pt x="2410634" y="836795"/>
                  </a:lnTo>
                  <a:lnTo>
                    <a:pt x="2446606" y="813925"/>
                  </a:lnTo>
                  <a:lnTo>
                    <a:pt x="2476609" y="783922"/>
                  </a:lnTo>
                  <a:lnTo>
                    <a:pt x="2499479" y="747950"/>
                  </a:lnTo>
                  <a:lnTo>
                    <a:pt x="2514055" y="707171"/>
                  </a:lnTo>
                  <a:lnTo>
                    <a:pt x="2519172" y="662749"/>
                  </a:lnTo>
                  <a:lnTo>
                    <a:pt x="2519172" y="193738"/>
                  </a:lnTo>
                  <a:lnTo>
                    <a:pt x="2514055" y="149316"/>
                  </a:lnTo>
                  <a:lnTo>
                    <a:pt x="2499479" y="108537"/>
                  </a:lnTo>
                  <a:lnTo>
                    <a:pt x="2476609" y="72565"/>
                  </a:lnTo>
                  <a:lnTo>
                    <a:pt x="2446606" y="42562"/>
                  </a:lnTo>
                  <a:lnTo>
                    <a:pt x="2410634" y="19692"/>
                  </a:lnTo>
                  <a:lnTo>
                    <a:pt x="2369855" y="5116"/>
                  </a:lnTo>
                  <a:lnTo>
                    <a:pt x="2325433" y="0"/>
                  </a:lnTo>
                  <a:close/>
                </a:path>
              </a:pathLst>
            </a:custGeom>
            <a:solidFill>
              <a:srgbClr val="33CC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545579" y="2723387"/>
              <a:ext cx="2519680" cy="856615"/>
            </a:xfrm>
            <a:custGeom>
              <a:avLst/>
              <a:gdLst/>
              <a:ahLst/>
              <a:cxnLst/>
              <a:rect l="l" t="t" r="r" b="b"/>
              <a:pathLst>
                <a:path w="2519679" h="856614">
                  <a:moveTo>
                    <a:pt x="0" y="193738"/>
                  </a:moveTo>
                  <a:lnTo>
                    <a:pt x="5116" y="149316"/>
                  </a:lnTo>
                  <a:lnTo>
                    <a:pt x="19692" y="108537"/>
                  </a:lnTo>
                  <a:lnTo>
                    <a:pt x="42562" y="72565"/>
                  </a:lnTo>
                  <a:lnTo>
                    <a:pt x="72565" y="42562"/>
                  </a:lnTo>
                  <a:lnTo>
                    <a:pt x="108537" y="19692"/>
                  </a:lnTo>
                  <a:lnTo>
                    <a:pt x="149316" y="5116"/>
                  </a:lnTo>
                  <a:lnTo>
                    <a:pt x="193738" y="0"/>
                  </a:lnTo>
                  <a:lnTo>
                    <a:pt x="2325433" y="0"/>
                  </a:lnTo>
                  <a:lnTo>
                    <a:pt x="2369855" y="5116"/>
                  </a:lnTo>
                  <a:lnTo>
                    <a:pt x="2410634" y="19692"/>
                  </a:lnTo>
                  <a:lnTo>
                    <a:pt x="2446606" y="42562"/>
                  </a:lnTo>
                  <a:lnTo>
                    <a:pt x="2476609" y="72565"/>
                  </a:lnTo>
                  <a:lnTo>
                    <a:pt x="2499479" y="108537"/>
                  </a:lnTo>
                  <a:lnTo>
                    <a:pt x="2514055" y="149316"/>
                  </a:lnTo>
                  <a:lnTo>
                    <a:pt x="2519172" y="193738"/>
                  </a:lnTo>
                  <a:lnTo>
                    <a:pt x="2519172" y="662749"/>
                  </a:lnTo>
                  <a:lnTo>
                    <a:pt x="2514055" y="707171"/>
                  </a:lnTo>
                  <a:lnTo>
                    <a:pt x="2499479" y="747950"/>
                  </a:lnTo>
                  <a:lnTo>
                    <a:pt x="2476609" y="783922"/>
                  </a:lnTo>
                  <a:lnTo>
                    <a:pt x="2446606" y="813925"/>
                  </a:lnTo>
                  <a:lnTo>
                    <a:pt x="2410634" y="836795"/>
                  </a:lnTo>
                  <a:lnTo>
                    <a:pt x="2369855" y="851371"/>
                  </a:lnTo>
                  <a:lnTo>
                    <a:pt x="2325433" y="856488"/>
                  </a:lnTo>
                  <a:lnTo>
                    <a:pt x="193738" y="856488"/>
                  </a:lnTo>
                  <a:lnTo>
                    <a:pt x="149316" y="851371"/>
                  </a:lnTo>
                  <a:lnTo>
                    <a:pt x="108537" y="836795"/>
                  </a:lnTo>
                  <a:lnTo>
                    <a:pt x="72565" y="813925"/>
                  </a:lnTo>
                  <a:lnTo>
                    <a:pt x="42562" y="783922"/>
                  </a:lnTo>
                  <a:lnTo>
                    <a:pt x="19692" y="747950"/>
                  </a:lnTo>
                  <a:lnTo>
                    <a:pt x="5116" y="707171"/>
                  </a:lnTo>
                  <a:lnTo>
                    <a:pt x="0" y="662749"/>
                  </a:lnTo>
                  <a:lnTo>
                    <a:pt x="0" y="193738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249936" y="3387852"/>
            <a:ext cx="2589530" cy="730250"/>
            <a:chOff x="249936" y="3387852"/>
            <a:chExt cx="2589530" cy="730250"/>
          </a:xfrm>
        </p:grpSpPr>
        <p:sp>
          <p:nvSpPr>
            <p:cNvPr id="23" name="object 23"/>
            <p:cNvSpPr/>
            <p:nvPr/>
          </p:nvSpPr>
          <p:spPr>
            <a:xfrm>
              <a:off x="249936" y="3387852"/>
              <a:ext cx="2589276" cy="729996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97180" y="3415284"/>
              <a:ext cx="2494915" cy="635635"/>
            </a:xfrm>
            <a:custGeom>
              <a:avLst/>
              <a:gdLst/>
              <a:ahLst/>
              <a:cxnLst/>
              <a:rect l="l" t="t" r="r" b="b"/>
              <a:pathLst>
                <a:path w="2494915" h="635635">
                  <a:moveTo>
                    <a:pt x="2351036" y="0"/>
                  </a:moveTo>
                  <a:lnTo>
                    <a:pt x="143751" y="0"/>
                  </a:lnTo>
                  <a:lnTo>
                    <a:pt x="98316" y="7328"/>
                  </a:lnTo>
                  <a:lnTo>
                    <a:pt x="58855" y="27736"/>
                  </a:lnTo>
                  <a:lnTo>
                    <a:pt x="27736" y="58855"/>
                  </a:lnTo>
                  <a:lnTo>
                    <a:pt x="7328" y="98316"/>
                  </a:lnTo>
                  <a:lnTo>
                    <a:pt x="0" y="143751"/>
                  </a:lnTo>
                  <a:lnTo>
                    <a:pt x="0" y="491756"/>
                  </a:lnTo>
                  <a:lnTo>
                    <a:pt x="7328" y="537191"/>
                  </a:lnTo>
                  <a:lnTo>
                    <a:pt x="27736" y="576652"/>
                  </a:lnTo>
                  <a:lnTo>
                    <a:pt x="58855" y="607771"/>
                  </a:lnTo>
                  <a:lnTo>
                    <a:pt x="98316" y="628179"/>
                  </a:lnTo>
                  <a:lnTo>
                    <a:pt x="143751" y="635508"/>
                  </a:lnTo>
                  <a:lnTo>
                    <a:pt x="2351036" y="635508"/>
                  </a:lnTo>
                  <a:lnTo>
                    <a:pt x="2396471" y="628179"/>
                  </a:lnTo>
                  <a:lnTo>
                    <a:pt x="2435932" y="607771"/>
                  </a:lnTo>
                  <a:lnTo>
                    <a:pt x="2467051" y="576652"/>
                  </a:lnTo>
                  <a:lnTo>
                    <a:pt x="2487459" y="537191"/>
                  </a:lnTo>
                  <a:lnTo>
                    <a:pt x="2494788" y="491756"/>
                  </a:lnTo>
                  <a:lnTo>
                    <a:pt x="2494788" y="143751"/>
                  </a:lnTo>
                  <a:lnTo>
                    <a:pt x="2487459" y="98316"/>
                  </a:lnTo>
                  <a:lnTo>
                    <a:pt x="2467051" y="58855"/>
                  </a:lnTo>
                  <a:lnTo>
                    <a:pt x="2435932" y="27736"/>
                  </a:lnTo>
                  <a:lnTo>
                    <a:pt x="2396471" y="7328"/>
                  </a:lnTo>
                  <a:lnTo>
                    <a:pt x="2351036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97180" y="3415284"/>
              <a:ext cx="2494915" cy="635635"/>
            </a:xfrm>
            <a:custGeom>
              <a:avLst/>
              <a:gdLst/>
              <a:ahLst/>
              <a:cxnLst/>
              <a:rect l="l" t="t" r="r" b="b"/>
              <a:pathLst>
                <a:path w="2494915" h="635635">
                  <a:moveTo>
                    <a:pt x="0" y="143751"/>
                  </a:moveTo>
                  <a:lnTo>
                    <a:pt x="7328" y="98316"/>
                  </a:lnTo>
                  <a:lnTo>
                    <a:pt x="27736" y="58855"/>
                  </a:lnTo>
                  <a:lnTo>
                    <a:pt x="58855" y="27736"/>
                  </a:lnTo>
                  <a:lnTo>
                    <a:pt x="98316" y="7328"/>
                  </a:lnTo>
                  <a:lnTo>
                    <a:pt x="143751" y="0"/>
                  </a:lnTo>
                  <a:lnTo>
                    <a:pt x="2351036" y="0"/>
                  </a:lnTo>
                  <a:lnTo>
                    <a:pt x="2396471" y="7328"/>
                  </a:lnTo>
                  <a:lnTo>
                    <a:pt x="2435932" y="27736"/>
                  </a:lnTo>
                  <a:lnTo>
                    <a:pt x="2467051" y="58855"/>
                  </a:lnTo>
                  <a:lnTo>
                    <a:pt x="2487459" y="98316"/>
                  </a:lnTo>
                  <a:lnTo>
                    <a:pt x="2494788" y="143751"/>
                  </a:lnTo>
                  <a:lnTo>
                    <a:pt x="2494788" y="491756"/>
                  </a:lnTo>
                  <a:lnTo>
                    <a:pt x="2487459" y="537191"/>
                  </a:lnTo>
                  <a:lnTo>
                    <a:pt x="2467051" y="576652"/>
                  </a:lnTo>
                  <a:lnTo>
                    <a:pt x="2435932" y="607771"/>
                  </a:lnTo>
                  <a:lnTo>
                    <a:pt x="2396471" y="628179"/>
                  </a:lnTo>
                  <a:lnTo>
                    <a:pt x="2351036" y="635508"/>
                  </a:lnTo>
                  <a:lnTo>
                    <a:pt x="143751" y="635508"/>
                  </a:lnTo>
                  <a:lnTo>
                    <a:pt x="98316" y="628179"/>
                  </a:lnTo>
                  <a:lnTo>
                    <a:pt x="58855" y="607771"/>
                  </a:lnTo>
                  <a:lnTo>
                    <a:pt x="27736" y="576652"/>
                  </a:lnTo>
                  <a:lnTo>
                    <a:pt x="7328" y="537191"/>
                  </a:lnTo>
                  <a:lnTo>
                    <a:pt x="0" y="491756"/>
                  </a:lnTo>
                  <a:lnTo>
                    <a:pt x="0" y="143751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335279" y="3500683"/>
            <a:ext cx="2324100" cy="59824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955" algn="ctr">
              <a:lnSpc>
                <a:spcPct val="100000"/>
              </a:lnSpc>
            </a:pPr>
            <a:r>
              <a:rPr lang="sq-AL" sz="1000" spc="-25" dirty="0">
                <a:latin typeface="StobiSerif Regular" panose="02000503060000020004" pitchFamily="50" charset="0"/>
                <a:cs typeface="Arial"/>
              </a:rPr>
              <a:t>Këshilltar - koordinimi i bashkëpunimit ndërmjet investitorëve potencialë dhe kompanive vendase</a:t>
            </a:r>
          </a:p>
          <a:p>
            <a:pPr marL="20955" algn="ctr">
              <a:lnSpc>
                <a:spcPct val="100000"/>
              </a:lnSpc>
            </a:pPr>
            <a:endParaRPr sz="800" dirty="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6573011" y="5210555"/>
            <a:ext cx="2571115" cy="746760"/>
            <a:chOff x="6573011" y="5210555"/>
            <a:chExt cx="2571115" cy="746760"/>
          </a:xfrm>
        </p:grpSpPr>
        <p:sp>
          <p:nvSpPr>
            <p:cNvPr id="28" name="object 28"/>
            <p:cNvSpPr/>
            <p:nvPr/>
          </p:nvSpPr>
          <p:spPr>
            <a:xfrm>
              <a:off x="6573011" y="5210555"/>
              <a:ext cx="2570988" cy="74676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661403" y="5813920"/>
              <a:ext cx="2433828" cy="117487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620255" y="5237987"/>
              <a:ext cx="2493645" cy="652780"/>
            </a:xfrm>
            <a:custGeom>
              <a:avLst/>
              <a:gdLst/>
              <a:ahLst/>
              <a:cxnLst/>
              <a:rect l="l" t="t" r="r" b="b"/>
              <a:pathLst>
                <a:path w="2493645" h="652779">
                  <a:moveTo>
                    <a:pt x="2345715" y="0"/>
                  </a:moveTo>
                  <a:lnTo>
                    <a:pt x="147548" y="0"/>
                  </a:lnTo>
                  <a:lnTo>
                    <a:pt x="100909" y="7522"/>
                  </a:lnTo>
                  <a:lnTo>
                    <a:pt x="60405" y="28469"/>
                  </a:lnTo>
                  <a:lnTo>
                    <a:pt x="28466" y="60410"/>
                  </a:lnTo>
                  <a:lnTo>
                    <a:pt x="7521" y="100913"/>
                  </a:lnTo>
                  <a:lnTo>
                    <a:pt x="0" y="147548"/>
                  </a:lnTo>
                  <a:lnTo>
                    <a:pt x="0" y="504736"/>
                  </a:lnTo>
                  <a:lnTo>
                    <a:pt x="7521" y="551369"/>
                  </a:lnTo>
                  <a:lnTo>
                    <a:pt x="28466" y="591869"/>
                  </a:lnTo>
                  <a:lnTo>
                    <a:pt x="60405" y="623806"/>
                  </a:lnTo>
                  <a:lnTo>
                    <a:pt x="100909" y="644750"/>
                  </a:lnTo>
                  <a:lnTo>
                    <a:pt x="147548" y="652272"/>
                  </a:lnTo>
                  <a:lnTo>
                    <a:pt x="2345715" y="652272"/>
                  </a:lnTo>
                  <a:lnTo>
                    <a:pt x="2392354" y="644750"/>
                  </a:lnTo>
                  <a:lnTo>
                    <a:pt x="2432858" y="623806"/>
                  </a:lnTo>
                  <a:lnTo>
                    <a:pt x="2464797" y="591869"/>
                  </a:lnTo>
                  <a:lnTo>
                    <a:pt x="2485742" y="551369"/>
                  </a:lnTo>
                  <a:lnTo>
                    <a:pt x="2493264" y="504736"/>
                  </a:lnTo>
                  <a:lnTo>
                    <a:pt x="2493264" y="147548"/>
                  </a:lnTo>
                  <a:lnTo>
                    <a:pt x="2485742" y="100913"/>
                  </a:lnTo>
                  <a:lnTo>
                    <a:pt x="2464797" y="60410"/>
                  </a:lnTo>
                  <a:lnTo>
                    <a:pt x="2432858" y="28469"/>
                  </a:lnTo>
                  <a:lnTo>
                    <a:pt x="2392354" y="7522"/>
                  </a:lnTo>
                  <a:lnTo>
                    <a:pt x="2345715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620255" y="5237987"/>
              <a:ext cx="2493645" cy="652780"/>
            </a:xfrm>
            <a:custGeom>
              <a:avLst/>
              <a:gdLst/>
              <a:ahLst/>
              <a:cxnLst/>
              <a:rect l="l" t="t" r="r" b="b"/>
              <a:pathLst>
                <a:path w="2493645" h="652779">
                  <a:moveTo>
                    <a:pt x="0" y="147548"/>
                  </a:moveTo>
                  <a:lnTo>
                    <a:pt x="7521" y="100913"/>
                  </a:lnTo>
                  <a:lnTo>
                    <a:pt x="28466" y="60410"/>
                  </a:lnTo>
                  <a:lnTo>
                    <a:pt x="60405" y="28469"/>
                  </a:lnTo>
                  <a:lnTo>
                    <a:pt x="100909" y="7522"/>
                  </a:lnTo>
                  <a:lnTo>
                    <a:pt x="147548" y="0"/>
                  </a:lnTo>
                  <a:lnTo>
                    <a:pt x="2345715" y="0"/>
                  </a:lnTo>
                  <a:lnTo>
                    <a:pt x="2392354" y="7522"/>
                  </a:lnTo>
                  <a:lnTo>
                    <a:pt x="2432858" y="28469"/>
                  </a:lnTo>
                  <a:lnTo>
                    <a:pt x="2464797" y="60410"/>
                  </a:lnTo>
                  <a:lnTo>
                    <a:pt x="2485742" y="100913"/>
                  </a:lnTo>
                  <a:lnTo>
                    <a:pt x="2493264" y="147548"/>
                  </a:lnTo>
                  <a:lnTo>
                    <a:pt x="2493264" y="504736"/>
                  </a:lnTo>
                  <a:lnTo>
                    <a:pt x="2485742" y="551369"/>
                  </a:lnTo>
                  <a:lnTo>
                    <a:pt x="2464797" y="591869"/>
                  </a:lnTo>
                  <a:lnTo>
                    <a:pt x="2432858" y="623806"/>
                  </a:lnTo>
                  <a:lnTo>
                    <a:pt x="2392354" y="644750"/>
                  </a:lnTo>
                  <a:lnTo>
                    <a:pt x="2345715" y="652272"/>
                  </a:lnTo>
                  <a:lnTo>
                    <a:pt x="147548" y="652272"/>
                  </a:lnTo>
                  <a:lnTo>
                    <a:pt x="100909" y="644750"/>
                  </a:lnTo>
                  <a:lnTo>
                    <a:pt x="60405" y="623806"/>
                  </a:lnTo>
                  <a:lnTo>
                    <a:pt x="28466" y="591869"/>
                  </a:lnTo>
                  <a:lnTo>
                    <a:pt x="7521" y="551369"/>
                  </a:lnTo>
                  <a:lnTo>
                    <a:pt x="0" y="504736"/>
                  </a:lnTo>
                  <a:lnTo>
                    <a:pt x="0" y="147548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6752742" y="5299761"/>
            <a:ext cx="2228215" cy="7643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sq-AL" sz="1000" spc="-30" dirty="0">
                <a:latin typeface="StobiSerif Regular" panose="02000503060000020004" pitchFamily="50" charset="0"/>
                <a:cs typeface="Arial"/>
              </a:rPr>
              <a:t>Bashkëpunëtor i lartë -  për koordinim me institucionet në vend dhe kompani-bashkëpunëtorë të mundshëm me investitorët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endParaRPr sz="800" dirty="0">
              <a:latin typeface="Arial"/>
              <a:cs typeface="Arial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248411" y="5242559"/>
            <a:ext cx="2522220" cy="715010"/>
            <a:chOff x="248411" y="5242559"/>
            <a:chExt cx="2522220" cy="715010"/>
          </a:xfrm>
        </p:grpSpPr>
        <p:sp>
          <p:nvSpPr>
            <p:cNvPr id="34" name="object 34"/>
            <p:cNvSpPr/>
            <p:nvPr/>
          </p:nvSpPr>
          <p:spPr>
            <a:xfrm>
              <a:off x="248411" y="5242559"/>
              <a:ext cx="2522220" cy="714756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03859" y="5879083"/>
              <a:ext cx="2234184" cy="67563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95655" y="5269979"/>
              <a:ext cx="2428240" cy="620395"/>
            </a:xfrm>
            <a:custGeom>
              <a:avLst/>
              <a:gdLst/>
              <a:ahLst/>
              <a:cxnLst/>
              <a:rect l="l" t="t" r="r" b="b"/>
              <a:pathLst>
                <a:path w="2428240" h="620395">
                  <a:moveTo>
                    <a:pt x="2287422" y="0"/>
                  </a:moveTo>
                  <a:lnTo>
                    <a:pt x="140309" y="0"/>
                  </a:lnTo>
                  <a:lnTo>
                    <a:pt x="95959" y="7153"/>
                  </a:lnTo>
                  <a:lnTo>
                    <a:pt x="57442" y="27073"/>
                  </a:lnTo>
                  <a:lnTo>
                    <a:pt x="27070" y="57448"/>
                  </a:lnTo>
                  <a:lnTo>
                    <a:pt x="7152" y="95964"/>
                  </a:lnTo>
                  <a:lnTo>
                    <a:pt x="0" y="140309"/>
                  </a:lnTo>
                  <a:lnTo>
                    <a:pt x="0" y="479971"/>
                  </a:lnTo>
                  <a:lnTo>
                    <a:pt x="7152" y="524315"/>
                  </a:lnTo>
                  <a:lnTo>
                    <a:pt x="27070" y="562828"/>
                  </a:lnTo>
                  <a:lnTo>
                    <a:pt x="57442" y="593198"/>
                  </a:lnTo>
                  <a:lnTo>
                    <a:pt x="95959" y="613115"/>
                  </a:lnTo>
                  <a:lnTo>
                    <a:pt x="140309" y="620268"/>
                  </a:lnTo>
                  <a:lnTo>
                    <a:pt x="2287422" y="620268"/>
                  </a:lnTo>
                  <a:lnTo>
                    <a:pt x="2331772" y="613115"/>
                  </a:lnTo>
                  <a:lnTo>
                    <a:pt x="2370289" y="593198"/>
                  </a:lnTo>
                  <a:lnTo>
                    <a:pt x="2400661" y="562828"/>
                  </a:lnTo>
                  <a:lnTo>
                    <a:pt x="2420579" y="524315"/>
                  </a:lnTo>
                  <a:lnTo>
                    <a:pt x="2427732" y="479971"/>
                  </a:lnTo>
                  <a:lnTo>
                    <a:pt x="2427732" y="140309"/>
                  </a:lnTo>
                  <a:lnTo>
                    <a:pt x="2420579" y="95964"/>
                  </a:lnTo>
                  <a:lnTo>
                    <a:pt x="2400661" y="57448"/>
                  </a:lnTo>
                  <a:lnTo>
                    <a:pt x="2370289" y="27073"/>
                  </a:lnTo>
                  <a:lnTo>
                    <a:pt x="2331772" y="7153"/>
                  </a:lnTo>
                  <a:lnTo>
                    <a:pt x="2287422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95655" y="5269979"/>
              <a:ext cx="2428240" cy="620395"/>
            </a:xfrm>
            <a:custGeom>
              <a:avLst/>
              <a:gdLst/>
              <a:ahLst/>
              <a:cxnLst/>
              <a:rect l="l" t="t" r="r" b="b"/>
              <a:pathLst>
                <a:path w="2428240" h="620395">
                  <a:moveTo>
                    <a:pt x="0" y="140309"/>
                  </a:moveTo>
                  <a:lnTo>
                    <a:pt x="7152" y="95964"/>
                  </a:lnTo>
                  <a:lnTo>
                    <a:pt x="27070" y="57448"/>
                  </a:lnTo>
                  <a:lnTo>
                    <a:pt x="57442" y="27073"/>
                  </a:lnTo>
                  <a:lnTo>
                    <a:pt x="95959" y="7153"/>
                  </a:lnTo>
                  <a:lnTo>
                    <a:pt x="140309" y="0"/>
                  </a:lnTo>
                  <a:lnTo>
                    <a:pt x="2287422" y="0"/>
                  </a:lnTo>
                  <a:lnTo>
                    <a:pt x="2331772" y="7153"/>
                  </a:lnTo>
                  <a:lnTo>
                    <a:pt x="2370289" y="27073"/>
                  </a:lnTo>
                  <a:lnTo>
                    <a:pt x="2400661" y="57448"/>
                  </a:lnTo>
                  <a:lnTo>
                    <a:pt x="2420579" y="95964"/>
                  </a:lnTo>
                  <a:lnTo>
                    <a:pt x="2427732" y="140309"/>
                  </a:lnTo>
                  <a:lnTo>
                    <a:pt x="2427732" y="479971"/>
                  </a:lnTo>
                  <a:lnTo>
                    <a:pt x="2420579" y="524315"/>
                  </a:lnTo>
                  <a:lnTo>
                    <a:pt x="2400661" y="562828"/>
                  </a:lnTo>
                  <a:lnTo>
                    <a:pt x="2370289" y="593198"/>
                  </a:lnTo>
                  <a:lnTo>
                    <a:pt x="2331772" y="613115"/>
                  </a:lnTo>
                  <a:lnTo>
                    <a:pt x="2287422" y="620268"/>
                  </a:lnTo>
                  <a:lnTo>
                    <a:pt x="140309" y="620268"/>
                  </a:lnTo>
                  <a:lnTo>
                    <a:pt x="95959" y="613115"/>
                  </a:lnTo>
                  <a:lnTo>
                    <a:pt x="57442" y="593198"/>
                  </a:lnTo>
                  <a:lnTo>
                    <a:pt x="27070" y="562828"/>
                  </a:lnTo>
                  <a:lnTo>
                    <a:pt x="7152" y="524315"/>
                  </a:lnTo>
                  <a:lnTo>
                    <a:pt x="0" y="479971"/>
                  </a:lnTo>
                  <a:lnTo>
                    <a:pt x="0" y="140309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324673" y="5261997"/>
            <a:ext cx="2358517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955" algn="just">
              <a:lnSpc>
                <a:spcPct val="100000"/>
              </a:lnSpc>
            </a:pPr>
            <a:r>
              <a:rPr lang="sq-AL" sz="1000" spc="-30" dirty="0">
                <a:latin typeface="StobiSerif Regular" panose="02000503060000020004" pitchFamily="50" charset="0"/>
                <a:cs typeface="Arial"/>
              </a:rPr>
              <a:t>Bashkëpunëtor i ri -  për përcaktimin e përfitimeve nga investimet dhe regjistrimin në bazat e të dhënave</a:t>
            </a:r>
          </a:p>
          <a:p>
            <a:pPr marL="20955" algn="ctr">
              <a:lnSpc>
                <a:spcPct val="100000"/>
              </a:lnSpc>
            </a:pPr>
            <a:r>
              <a:rPr sz="1000" spc="-30" dirty="0">
                <a:latin typeface="StobiSerif Regular" panose="02000503060000020004" pitchFamily="50" charset="0"/>
                <a:cs typeface="Arial"/>
              </a:rPr>
              <a:t>(М</a:t>
            </a:r>
            <a:r>
              <a:rPr lang="sq-AL" sz="1000" spc="-30" dirty="0">
                <a:latin typeface="StobiSerif Regular" panose="02000503060000020004" pitchFamily="50" charset="0"/>
                <a:cs typeface="Arial"/>
              </a:rPr>
              <a:t>etodija Beshirovski</a:t>
            </a:r>
            <a:r>
              <a:rPr sz="1000" spc="-40" dirty="0">
                <a:latin typeface="StobiSerif Regular" panose="02000503060000020004" pitchFamily="50" charset="0"/>
                <a:cs typeface="Arial"/>
              </a:rPr>
              <a:t>)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248411" y="2560320"/>
            <a:ext cx="2522220" cy="731520"/>
            <a:chOff x="248411" y="2560320"/>
            <a:chExt cx="2522220" cy="731520"/>
          </a:xfrm>
        </p:grpSpPr>
        <p:sp>
          <p:nvSpPr>
            <p:cNvPr id="40" name="object 40"/>
            <p:cNvSpPr/>
            <p:nvPr/>
          </p:nvSpPr>
          <p:spPr>
            <a:xfrm>
              <a:off x="248411" y="2560320"/>
              <a:ext cx="2522220" cy="73152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95655" y="2587752"/>
              <a:ext cx="2428240" cy="637540"/>
            </a:xfrm>
            <a:custGeom>
              <a:avLst/>
              <a:gdLst/>
              <a:ahLst/>
              <a:cxnLst/>
              <a:rect l="l" t="t" r="r" b="b"/>
              <a:pathLst>
                <a:path w="2428240" h="637539">
                  <a:moveTo>
                    <a:pt x="2283637" y="0"/>
                  </a:moveTo>
                  <a:lnTo>
                    <a:pt x="144094" y="0"/>
                  </a:lnTo>
                  <a:lnTo>
                    <a:pt x="98550" y="7346"/>
                  </a:lnTo>
                  <a:lnTo>
                    <a:pt x="58995" y="27802"/>
                  </a:lnTo>
                  <a:lnTo>
                    <a:pt x="27802" y="58995"/>
                  </a:lnTo>
                  <a:lnTo>
                    <a:pt x="7346" y="98550"/>
                  </a:lnTo>
                  <a:lnTo>
                    <a:pt x="0" y="144094"/>
                  </a:lnTo>
                  <a:lnTo>
                    <a:pt x="0" y="492925"/>
                  </a:lnTo>
                  <a:lnTo>
                    <a:pt x="7346" y="538475"/>
                  </a:lnTo>
                  <a:lnTo>
                    <a:pt x="27802" y="578033"/>
                  </a:lnTo>
                  <a:lnTo>
                    <a:pt x="58995" y="609228"/>
                  </a:lnTo>
                  <a:lnTo>
                    <a:pt x="98550" y="629685"/>
                  </a:lnTo>
                  <a:lnTo>
                    <a:pt x="144094" y="637032"/>
                  </a:lnTo>
                  <a:lnTo>
                    <a:pt x="2283637" y="637032"/>
                  </a:lnTo>
                  <a:lnTo>
                    <a:pt x="2329181" y="629685"/>
                  </a:lnTo>
                  <a:lnTo>
                    <a:pt x="2368736" y="609228"/>
                  </a:lnTo>
                  <a:lnTo>
                    <a:pt x="2399929" y="578033"/>
                  </a:lnTo>
                  <a:lnTo>
                    <a:pt x="2420385" y="538475"/>
                  </a:lnTo>
                  <a:lnTo>
                    <a:pt x="2427732" y="492925"/>
                  </a:lnTo>
                  <a:lnTo>
                    <a:pt x="2427732" y="144094"/>
                  </a:lnTo>
                  <a:lnTo>
                    <a:pt x="2420385" y="98550"/>
                  </a:lnTo>
                  <a:lnTo>
                    <a:pt x="2399929" y="58995"/>
                  </a:lnTo>
                  <a:lnTo>
                    <a:pt x="2368736" y="27802"/>
                  </a:lnTo>
                  <a:lnTo>
                    <a:pt x="2329181" y="7346"/>
                  </a:lnTo>
                  <a:lnTo>
                    <a:pt x="2283637" y="0"/>
                  </a:lnTo>
                  <a:close/>
                </a:path>
              </a:pathLst>
            </a:custGeom>
            <a:solidFill>
              <a:srgbClr val="33CC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95655" y="2587752"/>
              <a:ext cx="2428240" cy="637540"/>
            </a:xfrm>
            <a:custGeom>
              <a:avLst/>
              <a:gdLst/>
              <a:ahLst/>
              <a:cxnLst/>
              <a:rect l="l" t="t" r="r" b="b"/>
              <a:pathLst>
                <a:path w="2428240" h="637539">
                  <a:moveTo>
                    <a:pt x="0" y="144094"/>
                  </a:moveTo>
                  <a:lnTo>
                    <a:pt x="7346" y="98550"/>
                  </a:lnTo>
                  <a:lnTo>
                    <a:pt x="27802" y="58995"/>
                  </a:lnTo>
                  <a:lnTo>
                    <a:pt x="58995" y="27802"/>
                  </a:lnTo>
                  <a:lnTo>
                    <a:pt x="98550" y="7346"/>
                  </a:lnTo>
                  <a:lnTo>
                    <a:pt x="144094" y="0"/>
                  </a:lnTo>
                  <a:lnTo>
                    <a:pt x="2283637" y="0"/>
                  </a:lnTo>
                  <a:lnTo>
                    <a:pt x="2329181" y="7346"/>
                  </a:lnTo>
                  <a:lnTo>
                    <a:pt x="2368736" y="27802"/>
                  </a:lnTo>
                  <a:lnTo>
                    <a:pt x="2399929" y="58995"/>
                  </a:lnTo>
                  <a:lnTo>
                    <a:pt x="2420385" y="98550"/>
                  </a:lnTo>
                  <a:lnTo>
                    <a:pt x="2427732" y="144094"/>
                  </a:lnTo>
                  <a:lnTo>
                    <a:pt x="2427732" y="492925"/>
                  </a:lnTo>
                  <a:lnTo>
                    <a:pt x="2420385" y="538475"/>
                  </a:lnTo>
                  <a:lnTo>
                    <a:pt x="2399929" y="578033"/>
                  </a:lnTo>
                  <a:lnTo>
                    <a:pt x="2368736" y="609228"/>
                  </a:lnTo>
                  <a:lnTo>
                    <a:pt x="2329181" y="629685"/>
                  </a:lnTo>
                  <a:lnTo>
                    <a:pt x="2283637" y="637032"/>
                  </a:lnTo>
                  <a:lnTo>
                    <a:pt x="144094" y="637032"/>
                  </a:lnTo>
                  <a:lnTo>
                    <a:pt x="98550" y="629685"/>
                  </a:lnTo>
                  <a:lnTo>
                    <a:pt x="58995" y="609228"/>
                  </a:lnTo>
                  <a:lnTo>
                    <a:pt x="27802" y="578033"/>
                  </a:lnTo>
                  <a:lnTo>
                    <a:pt x="7346" y="538475"/>
                  </a:lnTo>
                  <a:lnTo>
                    <a:pt x="0" y="492925"/>
                  </a:lnTo>
                  <a:lnTo>
                    <a:pt x="0" y="144094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289813" y="2706221"/>
            <a:ext cx="2428239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17220" marR="5080" indent="-605155">
              <a:lnSpc>
                <a:spcPct val="100000"/>
              </a:lnSpc>
              <a:spcBef>
                <a:spcPts val="105"/>
              </a:spcBef>
            </a:pPr>
            <a:r>
              <a:rPr lang="sq-AL" sz="1000" dirty="0">
                <a:latin typeface="StobiSerif Regular" panose="02000503060000020004" pitchFamily="50" charset="0"/>
                <a:cs typeface="Arial"/>
              </a:rPr>
              <a:t>Udhëheqës i departamentit – shërbime për investitorët 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248411" y="4213859"/>
            <a:ext cx="2498090" cy="882650"/>
            <a:chOff x="248411" y="4213859"/>
            <a:chExt cx="2498090" cy="882650"/>
          </a:xfrm>
        </p:grpSpPr>
        <p:sp>
          <p:nvSpPr>
            <p:cNvPr id="45" name="object 45"/>
            <p:cNvSpPr/>
            <p:nvPr/>
          </p:nvSpPr>
          <p:spPr>
            <a:xfrm>
              <a:off x="248411" y="4213859"/>
              <a:ext cx="2497836" cy="882395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95655" y="4241291"/>
              <a:ext cx="2403348" cy="787907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95655" y="4241304"/>
              <a:ext cx="2403475" cy="788035"/>
            </a:xfrm>
            <a:custGeom>
              <a:avLst/>
              <a:gdLst/>
              <a:ahLst/>
              <a:cxnLst/>
              <a:rect l="l" t="t" r="r" b="b"/>
              <a:pathLst>
                <a:path w="2403475" h="788035">
                  <a:moveTo>
                    <a:pt x="0" y="178219"/>
                  </a:moveTo>
                  <a:lnTo>
                    <a:pt x="6366" y="130842"/>
                  </a:lnTo>
                  <a:lnTo>
                    <a:pt x="24332" y="88269"/>
                  </a:lnTo>
                  <a:lnTo>
                    <a:pt x="52200" y="52200"/>
                  </a:lnTo>
                  <a:lnTo>
                    <a:pt x="88269" y="24332"/>
                  </a:lnTo>
                  <a:lnTo>
                    <a:pt x="130842" y="6366"/>
                  </a:lnTo>
                  <a:lnTo>
                    <a:pt x="178219" y="0"/>
                  </a:lnTo>
                  <a:lnTo>
                    <a:pt x="2225128" y="0"/>
                  </a:lnTo>
                  <a:lnTo>
                    <a:pt x="2272505" y="6366"/>
                  </a:lnTo>
                  <a:lnTo>
                    <a:pt x="2315078" y="24332"/>
                  </a:lnTo>
                  <a:lnTo>
                    <a:pt x="2351147" y="52200"/>
                  </a:lnTo>
                  <a:lnTo>
                    <a:pt x="2379015" y="88269"/>
                  </a:lnTo>
                  <a:lnTo>
                    <a:pt x="2396981" y="130842"/>
                  </a:lnTo>
                  <a:lnTo>
                    <a:pt x="2403348" y="178219"/>
                  </a:lnTo>
                  <a:lnTo>
                    <a:pt x="2403348" y="609676"/>
                  </a:lnTo>
                  <a:lnTo>
                    <a:pt x="2396981" y="657058"/>
                  </a:lnTo>
                  <a:lnTo>
                    <a:pt x="2379015" y="699634"/>
                  </a:lnTo>
                  <a:lnTo>
                    <a:pt x="2351147" y="735706"/>
                  </a:lnTo>
                  <a:lnTo>
                    <a:pt x="2315078" y="763574"/>
                  </a:lnTo>
                  <a:lnTo>
                    <a:pt x="2272505" y="781541"/>
                  </a:lnTo>
                  <a:lnTo>
                    <a:pt x="2225128" y="787907"/>
                  </a:lnTo>
                  <a:lnTo>
                    <a:pt x="178219" y="787907"/>
                  </a:lnTo>
                  <a:lnTo>
                    <a:pt x="130842" y="781541"/>
                  </a:lnTo>
                  <a:lnTo>
                    <a:pt x="88269" y="763574"/>
                  </a:lnTo>
                  <a:lnTo>
                    <a:pt x="52200" y="735706"/>
                  </a:lnTo>
                  <a:lnTo>
                    <a:pt x="24332" y="699634"/>
                  </a:lnTo>
                  <a:lnTo>
                    <a:pt x="6366" y="657058"/>
                  </a:lnTo>
                  <a:lnTo>
                    <a:pt x="0" y="609676"/>
                  </a:lnTo>
                  <a:lnTo>
                    <a:pt x="0" y="178219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547622" y="4341866"/>
            <a:ext cx="1912620" cy="6412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sq-AL" sz="1000" spc="-60" dirty="0">
                <a:latin typeface="StobiSerif Regular" panose="02000503060000020004" pitchFamily="50" charset="0"/>
                <a:cs typeface="Arial"/>
              </a:rPr>
              <a:t>Bashkëpunëtor i Lartë - organizimi i takimeve të punës dhe takimeve të investitorëve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000" spc="-60" dirty="0">
                <a:latin typeface="StobiSerif Regular" panose="02000503060000020004" pitchFamily="50" charset="0"/>
                <a:cs typeface="Arial"/>
              </a:rPr>
              <a:t>(</a:t>
            </a:r>
            <a:r>
              <a:rPr lang="sq-AL" sz="1000" spc="-60" dirty="0">
                <a:latin typeface="StobiSerif Regular" panose="02000503060000020004" pitchFamily="50" charset="0"/>
                <a:cs typeface="Arial"/>
              </a:rPr>
              <a:t>Elena Lega Desovska</a:t>
            </a:r>
            <a:r>
              <a:rPr sz="1000" spc="-40" dirty="0">
                <a:latin typeface="StobiSerif Regular" panose="02000503060000020004" pitchFamily="50" charset="0"/>
                <a:cs typeface="Arial"/>
              </a:rPr>
              <a:t>)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2796539" y="665987"/>
            <a:ext cx="3694429" cy="1275715"/>
            <a:chOff x="2796539" y="665987"/>
            <a:chExt cx="3694429" cy="1275715"/>
          </a:xfrm>
        </p:grpSpPr>
        <p:sp>
          <p:nvSpPr>
            <p:cNvPr id="50" name="object 50"/>
            <p:cNvSpPr/>
            <p:nvPr/>
          </p:nvSpPr>
          <p:spPr>
            <a:xfrm>
              <a:off x="2796539" y="665987"/>
              <a:ext cx="3694176" cy="598931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843783" y="693419"/>
              <a:ext cx="3599815" cy="504825"/>
            </a:xfrm>
            <a:custGeom>
              <a:avLst/>
              <a:gdLst/>
              <a:ahLst/>
              <a:cxnLst/>
              <a:rect l="l" t="t" r="r" b="b"/>
              <a:pathLst>
                <a:path w="3599815" h="504825">
                  <a:moveTo>
                    <a:pt x="3485578" y="0"/>
                  </a:moveTo>
                  <a:lnTo>
                    <a:pt x="114109" y="0"/>
                  </a:lnTo>
                  <a:lnTo>
                    <a:pt x="69694" y="8967"/>
                  </a:lnTo>
                  <a:lnTo>
                    <a:pt x="33423" y="33423"/>
                  </a:lnTo>
                  <a:lnTo>
                    <a:pt x="8967" y="69694"/>
                  </a:lnTo>
                  <a:lnTo>
                    <a:pt x="0" y="114109"/>
                  </a:lnTo>
                  <a:lnTo>
                    <a:pt x="0" y="390347"/>
                  </a:lnTo>
                  <a:lnTo>
                    <a:pt x="8967" y="434760"/>
                  </a:lnTo>
                  <a:lnTo>
                    <a:pt x="33423" y="471027"/>
                  </a:lnTo>
                  <a:lnTo>
                    <a:pt x="69694" y="495478"/>
                  </a:lnTo>
                  <a:lnTo>
                    <a:pt x="114109" y="504444"/>
                  </a:lnTo>
                  <a:lnTo>
                    <a:pt x="3485578" y="504444"/>
                  </a:lnTo>
                  <a:lnTo>
                    <a:pt x="3529993" y="495478"/>
                  </a:lnTo>
                  <a:lnTo>
                    <a:pt x="3566264" y="471027"/>
                  </a:lnTo>
                  <a:lnTo>
                    <a:pt x="3590720" y="434760"/>
                  </a:lnTo>
                  <a:lnTo>
                    <a:pt x="3599688" y="390347"/>
                  </a:lnTo>
                  <a:lnTo>
                    <a:pt x="3599688" y="114109"/>
                  </a:lnTo>
                  <a:lnTo>
                    <a:pt x="3590720" y="69694"/>
                  </a:lnTo>
                  <a:lnTo>
                    <a:pt x="3566264" y="33423"/>
                  </a:lnTo>
                  <a:lnTo>
                    <a:pt x="3529993" y="8967"/>
                  </a:lnTo>
                  <a:lnTo>
                    <a:pt x="3485578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843783" y="693419"/>
              <a:ext cx="3599815" cy="504825"/>
            </a:xfrm>
            <a:custGeom>
              <a:avLst/>
              <a:gdLst/>
              <a:ahLst/>
              <a:cxnLst/>
              <a:rect l="l" t="t" r="r" b="b"/>
              <a:pathLst>
                <a:path w="3599815" h="504825">
                  <a:moveTo>
                    <a:pt x="0" y="114109"/>
                  </a:moveTo>
                  <a:lnTo>
                    <a:pt x="8967" y="69694"/>
                  </a:lnTo>
                  <a:lnTo>
                    <a:pt x="33423" y="33423"/>
                  </a:lnTo>
                  <a:lnTo>
                    <a:pt x="69694" y="8967"/>
                  </a:lnTo>
                  <a:lnTo>
                    <a:pt x="114109" y="0"/>
                  </a:lnTo>
                  <a:lnTo>
                    <a:pt x="3485578" y="0"/>
                  </a:lnTo>
                  <a:lnTo>
                    <a:pt x="3529993" y="8967"/>
                  </a:lnTo>
                  <a:lnTo>
                    <a:pt x="3566264" y="33423"/>
                  </a:lnTo>
                  <a:lnTo>
                    <a:pt x="3590720" y="69694"/>
                  </a:lnTo>
                  <a:lnTo>
                    <a:pt x="3599688" y="114109"/>
                  </a:lnTo>
                  <a:lnTo>
                    <a:pt x="3599688" y="390347"/>
                  </a:lnTo>
                  <a:lnTo>
                    <a:pt x="3590720" y="434760"/>
                  </a:lnTo>
                  <a:lnTo>
                    <a:pt x="3566264" y="471027"/>
                  </a:lnTo>
                  <a:lnTo>
                    <a:pt x="3529993" y="495478"/>
                  </a:lnTo>
                  <a:lnTo>
                    <a:pt x="3485578" y="504444"/>
                  </a:lnTo>
                  <a:lnTo>
                    <a:pt x="114109" y="504444"/>
                  </a:lnTo>
                  <a:lnTo>
                    <a:pt x="69694" y="495478"/>
                  </a:lnTo>
                  <a:lnTo>
                    <a:pt x="33423" y="471027"/>
                  </a:lnTo>
                  <a:lnTo>
                    <a:pt x="8967" y="434760"/>
                  </a:lnTo>
                  <a:lnTo>
                    <a:pt x="0" y="390347"/>
                  </a:lnTo>
                  <a:lnTo>
                    <a:pt x="0" y="114109"/>
                  </a:lnTo>
                  <a:close/>
                </a:path>
              </a:pathLst>
            </a:custGeom>
            <a:ln w="9143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2796539" y="1191768"/>
              <a:ext cx="3694176" cy="749808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2843783" y="1219200"/>
              <a:ext cx="3599815" cy="655320"/>
            </a:xfrm>
            <a:custGeom>
              <a:avLst/>
              <a:gdLst/>
              <a:ahLst/>
              <a:cxnLst/>
              <a:rect l="l" t="t" r="r" b="b"/>
              <a:pathLst>
                <a:path w="3599815" h="655319">
                  <a:moveTo>
                    <a:pt x="3451453" y="0"/>
                  </a:moveTo>
                  <a:lnTo>
                    <a:pt x="148234" y="0"/>
                  </a:lnTo>
                  <a:lnTo>
                    <a:pt x="101382" y="7557"/>
                  </a:lnTo>
                  <a:lnTo>
                    <a:pt x="60690" y="28601"/>
                  </a:lnTo>
                  <a:lnTo>
                    <a:pt x="28601" y="60690"/>
                  </a:lnTo>
                  <a:lnTo>
                    <a:pt x="7557" y="101382"/>
                  </a:lnTo>
                  <a:lnTo>
                    <a:pt x="0" y="148234"/>
                  </a:lnTo>
                  <a:lnTo>
                    <a:pt x="0" y="507085"/>
                  </a:lnTo>
                  <a:lnTo>
                    <a:pt x="7557" y="553942"/>
                  </a:lnTo>
                  <a:lnTo>
                    <a:pt x="28601" y="594634"/>
                  </a:lnTo>
                  <a:lnTo>
                    <a:pt x="60690" y="626722"/>
                  </a:lnTo>
                  <a:lnTo>
                    <a:pt x="101382" y="647763"/>
                  </a:lnTo>
                  <a:lnTo>
                    <a:pt x="148234" y="655320"/>
                  </a:lnTo>
                  <a:lnTo>
                    <a:pt x="3451453" y="655320"/>
                  </a:lnTo>
                  <a:lnTo>
                    <a:pt x="3498305" y="647763"/>
                  </a:lnTo>
                  <a:lnTo>
                    <a:pt x="3538997" y="626722"/>
                  </a:lnTo>
                  <a:lnTo>
                    <a:pt x="3571086" y="594634"/>
                  </a:lnTo>
                  <a:lnTo>
                    <a:pt x="3592130" y="553942"/>
                  </a:lnTo>
                  <a:lnTo>
                    <a:pt x="3599688" y="507085"/>
                  </a:lnTo>
                  <a:lnTo>
                    <a:pt x="3599688" y="148234"/>
                  </a:lnTo>
                  <a:lnTo>
                    <a:pt x="3592130" y="101382"/>
                  </a:lnTo>
                  <a:lnTo>
                    <a:pt x="3571086" y="60690"/>
                  </a:lnTo>
                  <a:lnTo>
                    <a:pt x="3538997" y="28601"/>
                  </a:lnTo>
                  <a:lnTo>
                    <a:pt x="3498305" y="7557"/>
                  </a:lnTo>
                  <a:lnTo>
                    <a:pt x="3451453" y="0"/>
                  </a:lnTo>
                  <a:close/>
                </a:path>
              </a:pathLst>
            </a:custGeom>
            <a:solidFill>
              <a:srgbClr val="33CC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843783" y="1219200"/>
              <a:ext cx="3599815" cy="655320"/>
            </a:xfrm>
            <a:custGeom>
              <a:avLst/>
              <a:gdLst/>
              <a:ahLst/>
              <a:cxnLst/>
              <a:rect l="l" t="t" r="r" b="b"/>
              <a:pathLst>
                <a:path w="3599815" h="655319">
                  <a:moveTo>
                    <a:pt x="0" y="148234"/>
                  </a:moveTo>
                  <a:lnTo>
                    <a:pt x="7557" y="101382"/>
                  </a:lnTo>
                  <a:lnTo>
                    <a:pt x="28601" y="60690"/>
                  </a:lnTo>
                  <a:lnTo>
                    <a:pt x="60690" y="28601"/>
                  </a:lnTo>
                  <a:lnTo>
                    <a:pt x="101382" y="7557"/>
                  </a:lnTo>
                  <a:lnTo>
                    <a:pt x="148234" y="0"/>
                  </a:lnTo>
                  <a:lnTo>
                    <a:pt x="3451453" y="0"/>
                  </a:lnTo>
                  <a:lnTo>
                    <a:pt x="3498305" y="7557"/>
                  </a:lnTo>
                  <a:lnTo>
                    <a:pt x="3538997" y="28601"/>
                  </a:lnTo>
                  <a:lnTo>
                    <a:pt x="3571086" y="60690"/>
                  </a:lnTo>
                  <a:lnTo>
                    <a:pt x="3592130" y="101382"/>
                  </a:lnTo>
                  <a:lnTo>
                    <a:pt x="3599688" y="148234"/>
                  </a:lnTo>
                  <a:lnTo>
                    <a:pt x="3599688" y="507085"/>
                  </a:lnTo>
                  <a:lnTo>
                    <a:pt x="3592130" y="553942"/>
                  </a:lnTo>
                  <a:lnTo>
                    <a:pt x="3571086" y="594634"/>
                  </a:lnTo>
                  <a:lnTo>
                    <a:pt x="3538997" y="626722"/>
                  </a:lnTo>
                  <a:lnTo>
                    <a:pt x="3498305" y="647763"/>
                  </a:lnTo>
                  <a:lnTo>
                    <a:pt x="3451453" y="655320"/>
                  </a:lnTo>
                  <a:lnTo>
                    <a:pt x="148234" y="655320"/>
                  </a:lnTo>
                  <a:lnTo>
                    <a:pt x="101382" y="647763"/>
                  </a:lnTo>
                  <a:lnTo>
                    <a:pt x="60690" y="626722"/>
                  </a:lnTo>
                  <a:lnTo>
                    <a:pt x="28601" y="594634"/>
                  </a:lnTo>
                  <a:lnTo>
                    <a:pt x="7557" y="553942"/>
                  </a:lnTo>
                  <a:lnTo>
                    <a:pt x="0" y="507085"/>
                  </a:lnTo>
                  <a:lnTo>
                    <a:pt x="0" y="148234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2975977" y="693757"/>
            <a:ext cx="3333382" cy="931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Udhëheqës i sektorit të shërbimeve të investitorëve dhe mbështetjes pas investimeve</a:t>
            </a:r>
          </a:p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Times New Roman" panose="02020603050405020304" pitchFamily="18" charset="0"/>
              </a:rPr>
              <a:t>(Ridvan Jaja)</a:t>
            </a:r>
          </a:p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800" spc="-35" dirty="0">
                <a:latin typeface="Trebuchet MS" panose="020B0603020202020204" pitchFamily="34" charset="0"/>
                <a:cs typeface="Arial"/>
              </a:rPr>
              <a:t> </a:t>
            </a:r>
            <a:r>
              <a:rPr lang="sq-AL" sz="800" spc="-35" dirty="0">
                <a:latin typeface="Trebuchet MS" panose="020B0603020202020204" pitchFamily="34" charset="0"/>
                <a:cs typeface="Arial"/>
              </a:rPr>
              <a:t>                            </a:t>
            </a:r>
            <a:endParaRPr sz="800" dirty="0">
              <a:latin typeface="Trebuchet MS" panose="020B0603020202020204" pitchFamily="34" charset="0"/>
              <a:cs typeface="Arial"/>
            </a:endParaRPr>
          </a:p>
          <a:p>
            <a:pPr marL="92710" marR="88265" algn="ctr">
              <a:lnSpc>
                <a:spcPct val="100000"/>
              </a:lnSpc>
            </a:pPr>
            <a:r>
              <a:rPr lang="sq-AL" sz="1000" spc="-30" dirty="0">
                <a:latin typeface="StobiSerif Regular" panose="02000503060000020004" pitchFamily="50" charset="0"/>
                <a:cs typeface="Arial"/>
              </a:rPr>
              <a:t>Ndihmës udhëheqës i sektorit të shërbimeve të investitorëve dhe  mbështetjes pas investimeve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6518910" y="3601846"/>
            <a:ext cx="2613660" cy="815340"/>
            <a:chOff x="6519671" y="3616452"/>
            <a:chExt cx="2613660" cy="815340"/>
          </a:xfrm>
        </p:grpSpPr>
        <p:sp>
          <p:nvSpPr>
            <p:cNvPr id="58" name="object 58"/>
            <p:cNvSpPr/>
            <p:nvPr/>
          </p:nvSpPr>
          <p:spPr>
            <a:xfrm>
              <a:off x="6519671" y="3616452"/>
              <a:ext cx="2613660" cy="815340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566915" y="3643884"/>
              <a:ext cx="2519680" cy="721360"/>
            </a:xfrm>
            <a:custGeom>
              <a:avLst/>
              <a:gdLst/>
              <a:ahLst/>
              <a:cxnLst/>
              <a:rect l="l" t="t" r="r" b="b"/>
              <a:pathLst>
                <a:path w="2519679" h="721360">
                  <a:moveTo>
                    <a:pt x="2356116" y="0"/>
                  </a:moveTo>
                  <a:lnTo>
                    <a:pt x="163055" y="0"/>
                  </a:lnTo>
                  <a:lnTo>
                    <a:pt x="119707" y="5824"/>
                  </a:lnTo>
                  <a:lnTo>
                    <a:pt x="80756" y="22261"/>
                  </a:lnTo>
                  <a:lnTo>
                    <a:pt x="47756" y="47756"/>
                  </a:lnTo>
                  <a:lnTo>
                    <a:pt x="22261" y="80756"/>
                  </a:lnTo>
                  <a:lnTo>
                    <a:pt x="5824" y="119707"/>
                  </a:lnTo>
                  <a:lnTo>
                    <a:pt x="0" y="163055"/>
                  </a:lnTo>
                  <a:lnTo>
                    <a:pt x="0" y="557796"/>
                  </a:lnTo>
                  <a:lnTo>
                    <a:pt x="5824" y="601144"/>
                  </a:lnTo>
                  <a:lnTo>
                    <a:pt x="22261" y="640095"/>
                  </a:lnTo>
                  <a:lnTo>
                    <a:pt x="47756" y="673095"/>
                  </a:lnTo>
                  <a:lnTo>
                    <a:pt x="80756" y="698590"/>
                  </a:lnTo>
                  <a:lnTo>
                    <a:pt x="119707" y="715027"/>
                  </a:lnTo>
                  <a:lnTo>
                    <a:pt x="163055" y="720852"/>
                  </a:lnTo>
                  <a:lnTo>
                    <a:pt x="2356116" y="720852"/>
                  </a:lnTo>
                  <a:lnTo>
                    <a:pt x="2399464" y="715027"/>
                  </a:lnTo>
                  <a:lnTo>
                    <a:pt x="2438415" y="698590"/>
                  </a:lnTo>
                  <a:lnTo>
                    <a:pt x="2471415" y="673095"/>
                  </a:lnTo>
                  <a:lnTo>
                    <a:pt x="2496910" y="640095"/>
                  </a:lnTo>
                  <a:lnTo>
                    <a:pt x="2513347" y="601144"/>
                  </a:lnTo>
                  <a:lnTo>
                    <a:pt x="2519172" y="557796"/>
                  </a:lnTo>
                  <a:lnTo>
                    <a:pt x="2519172" y="163055"/>
                  </a:lnTo>
                  <a:lnTo>
                    <a:pt x="2513347" y="119707"/>
                  </a:lnTo>
                  <a:lnTo>
                    <a:pt x="2496910" y="80756"/>
                  </a:lnTo>
                  <a:lnTo>
                    <a:pt x="2471415" y="47756"/>
                  </a:lnTo>
                  <a:lnTo>
                    <a:pt x="2438415" y="22261"/>
                  </a:lnTo>
                  <a:lnTo>
                    <a:pt x="2399464" y="5824"/>
                  </a:lnTo>
                  <a:lnTo>
                    <a:pt x="2356116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566915" y="3643884"/>
              <a:ext cx="2519680" cy="721360"/>
            </a:xfrm>
            <a:custGeom>
              <a:avLst/>
              <a:gdLst/>
              <a:ahLst/>
              <a:cxnLst/>
              <a:rect l="l" t="t" r="r" b="b"/>
              <a:pathLst>
                <a:path w="2519679" h="721360">
                  <a:moveTo>
                    <a:pt x="0" y="163055"/>
                  </a:moveTo>
                  <a:lnTo>
                    <a:pt x="5824" y="119707"/>
                  </a:lnTo>
                  <a:lnTo>
                    <a:pt x="22261" y="80756"/>
                  </a:lnTo>
                  <a:lnTo>
                    <a:pt x="47756" y="47756"/>
                  </a:lnTo>
                  <a:lnTo>
                    <a:pt x="80756" y="22261"/>
                  </a:lnTo>
                  <a:lnTo>
                    <a:pt x="119707" y="5824"/>
                  </a:lnTo>
                  <a:lnTo>
                    <a:pt x="163055" y="0"/>
                  </a:lnTo>
                  <a:lnTo>
                    <a:pt x="2356116" y="0"/>
                  </a:lnTo>
                  <a:lnTo>
                    <a:pt x="2399464" y="5824"/>
                  </a:lnTo>
                  <a:lnTo>
                    <a:pt x="2438415" y="22261"/>
                  </a:lnTo>
                  <a:lnTo>
                    <a:pt x="2471415" y="47756"/>
                  </a:lnTo>
                  <a:lnTo>
                    <a:pt x="2496910" y="80756"/>
                  </a:lnTo>
                  <a:lnTo>
                    <a:pt x="2513347" y="119707"/>
                  </a:lnTo>
                  <a:lnTo>
                    <a:pt x="2519172" y="163055"/>
                  </a:lnTo>
                  <a:lnTo>
                    <a:pt x="2519172" y="557796"/>
                  </a:lnTo>
                  <a:lnTo>
                    <a:pt x="2513347" y="601144"/>
                  </a:lnTo>
                  <a:lnTo>
                    <a:pt x="2496910" y="640095"/>
                  </a:lnTo>
                  <a:lnTo>
                    <a:pt x="2471415" y="673095"/>
                  </a:lnTo>
                  <a:lnTo>
                    <a:pt x="2438415" y="698590"/>
                  </a:lnTo>
                  <a:lnTo>
                    <a:pt x="2399464" y="715027"/>
                  </a:lnTo>
                  <a:lnTo>
                    <a:pt x="2356116" y="720852"/>
                  </a:lnTo>
                  <a:lnTo>
                    <a:pt x="163055" y="720852"/>
                  </a:lnTo>
                  <a:lnTo>
                    <a:pt x="119707" y="715027"/>
                  </a:lnTo>
                  <a:lnTo>
                    <a:pt x="80756" y="698590"/>
                  </a:lnTo>
                  <a:lnTo>
                    <a:pt x="47756" y="673095"/>
                  </a:lnTo>
                  <a:lnTo>
                    <a:pt x="22261" y="640095"/>
                  </a:lnTo>
                  <a:lnTo>
                    <a:pt x="5824" y="601144"/>
                  </a:lnTo>
                  <a:lnTo>
                    <a:pt x="0" y="557796"/>
                  </a:lnTo>
                  <a:lnTo>
                    <a:pt x="0" y="163055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6752742" y="3757942"/>
            <a:ext cx="2072118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Këshilltar -  për përgatitjen, zbatimin e programit të kujdesit për investitorët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6551676" y="4402835"/>
            <a:ext cx="2548255" cy="794385"/>
            <a:chOff x="6551676" y="4402835"/>
            <a:chExt cx="2548255" cy="794385"/>
          </a:xfrm>
        </p:grpSpPr>
        <p:sp>
          <p:nvSpPr>
            <p:cNvPr id="63" name="object 63"/>
            <p:cNvSpPr/>
            <p:nvPr/>
          </p:nvSpPr>
          <p:spPr>
            <a:xfrm>
              <a:off x="6551676" y="4402835"/>
              <a:ext cx="2548128" cy="771144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633972" y="5051348"/>
              <a:ext cx="2380487" cy="145491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598920" y="4430267"/>
              <a:ext cx="2453639" cy="676656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598920" y="4430267"/>
              <a:ext cx="2453640" cy="676910"/>
            </a:xfrm>
            <a:custGeom>
              <a:avLst/>
              <a:gdLst/>
              <a:ahLst/>
              <a:cxnLst/>
              <a:rect l="l" t="t" r="r" b="b"/>
              <a:pathLst>
                <a:path w="2453640" h="676910">
                  <a:moveTo>
                    <a:pt x="0" y="153060"/>
                  </a:moveTo>
                  <a:lnTo>
                    <a:pt x="7803" y="104682"/>
                  </a:lnTo>
                  <a:lnTo>
                    <a:pt x="29532" y="62665"/>
                  </a:lnTo>
                  <a:lnTo>
                    <a:pt x="62665" y="29532"/>
                  </a:lnTo>
                  <a:lnTo>
                    <a:pt x="104682" y="7803"/>
                  </a:lnTo>
                  <a:lnTo>
                    <a:pt x="153060" y="0"/>
                  </a:lnTo>
                  <a:lnTo>
                    <a:pt x="2300579" y="0"/>
                  </a:lnTo>
                  <a:lnTo>
                    <a:pt x="2348957" y="7803"/>
                  </a:lnTo>
                  <a:lnTo>
                    <a:pt x="2390974" y="29532"/>
                  </a:lnTo>
                  <a:lnTo>
                    <a:pt x="2424107" y="62665"/>
                  </a:lnTo>
                  <a:lnTo>
                    <a:pt x="2445836" y="104682"/>
                  </a:lnTo>
                  <a:lnTo>
                    <a:pt x="2453640" y="153060"/>
                  </a:lnTo>
                  <a:lnTo>
                    <a:pt x="2453640" y="523595"/>
                  </a:lnTo>
                  <a:lnTo>
                    <a:pt x="2445836" y="571973"/>
                  </a:lnTo>
                  <a:lnTo>
                    <a:pt x="2424107" y="613990"/>
                  </a:lnTo>
                  <a:lnTo>
                    <a:pt x="2390974" y="647123"/>
                  </a:lnTo>
                  <a:lnTo>
                    <a:pt x="2348957" y="668852"/>
                  </a:lnTo>
                  <a:lnTo>
                    <a:pt x="2300579" y="676655"/>
                  </a:lnTo>
                  <a:lnTo>
                    <a:pt x="153060" y="676655"/>
                  </a:lnTo>
                  <a:lnTo>
                    <a:pt x="104682" y="668852"/>
                  </a:lnTo>
                  <a:lnTo>
                    <a:pt x="62665" y="647123"/>
                  </a:lnTo>
                  <a:lnTo>
                    <a:pt x="29532" y="613990"/>
                  </a:lnTo>
                  <a:lnTo>
                    <a:pt x="7803" y="571973"/>
                  </a:lnTo>
                  <a:lnTo>
                    <a:pt x="0" y="523595"/>
                  </a:lnTo>
                  <a:lnTo>
                    <a:pt x="0" y="153060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7" name="object 67"/>
          <p:cNvSpPr txBox="1"/>
          <p:nvPr/>
        </p:nvSpPr>
        <p:spPr>
          <a:xfrm>
            <a:off x="6568866" y="4363628"/>
            <a:ext cx="2500093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815" algn="ctr">
              <a:lnSpc>
                <a:spcPct val="100000"/>
              </a:lnSpc>
            </a:pPr>
            <a:endParaRPr lang="sq-AL" sz="800" spc="-25" dirty="0">
              <a:latin typeface="Arial"/>
              <a:cs typeface="Arial"/>
            </a:endParaRPr>
          </a:p>
          <a:p>
            <a:pPr marL="43815" algn="ctr">
              <a:lnSpc>
                <a:spcPct val="100000"/>
              </a:lnSpc>
            </a:pPr>
            <a:r>
              <a:rPr lang="sq-AL" sz="1000" spc="-25" dirty="0">
                <a:latin typeface="StobiSerif Regular" panose="02000503060000020004" pitchFamily="50" charset="0"/>
                <a:cs typeface="Arial"/>
              </a:rPr>
              <a:t>Këshilltar  - për analiza dhe analiza  bashkëpunuese të kushteve pas investimit në vend dhe vendeve konkurruese</a:t>
            </a:r>
          </a:p>
          <a:p>
            <a:pPr marL="43815" algn="ctr">
              <a:lnSpc>
                <a:spcPct val="100000"/>
              </a:lnSpc>
            </a:pPr>
            <a:r>
              <a:rPr sz="1000" spc="-25" dirty="0">
                <a:latin typeface="StobiSerif Regular" panose="02000503060000020004" pitchFamily="50" charset="0"/>
                <a:cs typeface="Arial"/>
              </a:rPr>
              <a:t>(</a:t>
            </a:r>
            <a:r>
              <a:rPr lang="sq-AL" sz="1000" spc="-25" dirty="0">
                <a:latin typeface="StobiSerif Regular" panose="02000503060000020004" pitchFamily="50" charset="0"/>
                <a:cs typeface="Arial"/>
              </a:rPr>
              <a:t>Dino Sterijeviq</a:t>
            </a:r>
            <a:r>
              <a:rPr sz="1000" spc="-40" dirty="0">
                <a:latin typeface="StobiSerif Regular" panose="02000503060000020004" pitchFamily="50" charset="0"/>
                <a:cs typeface="Arial"/>
              </a:rPr>
              <a:t>)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68" name="object 68"/>
          <p:cNvGrpSpPr/>
          <p:nvPr/>
        </p:nvGrpSpPr>
        <p:grpSpPr>
          <a:xfrm>
            <a:off x="6597171" y="5957315"/>
            <a:ext cx="2517775" cy="746760"/>
            <a:chOff x="6624828" y="5966459"/>
            <a:chExt cx="2517775" cy="746760"/>
          </a:xfrm>
        </p:grpSpPr>
        <p:sp>
          <p:nvSpPr>
            <p:cNvPr id="69" name="object 69"/>
            <p:cNvSpPr/>
            <p:nvPr/>
          </p:nvSpPr>
          <p:spPr>
            <a:xfrm>
              <a:off x="6624828" y="5966459"/>
              <a:ext cx="2517648" cy="746760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6672072" y="5993888"/>
              <a:ext cx="2423160" cy="652780"/>
            </a:xfrm>
            <a:custGeom>
              <a:avLst/>
              <a:gdLst/>
              <a:ahLst/>
              <a:cxnLst/>
              <a:rect l="l" t="t" r="r" b="b"/>
              <a:pathLst>
                <a:path w="2423159" h="652779">
                  <a:moveTo>
                    <a:pt x="2275611" y="0"/>
                  </a:moveTo>
                  <a:lnTo>
                    <a:pt x="147548" y="0"/>
                  </a:lnTo>
                  <a:lnTo>
                    <a:pt x="100909" y="7522"/>
                  </a:lnTo>
                  <a:lnTo>
                    <a:pt x="60405" y="28469"/>
                  </a:lnTo>
                  <a:lnTo>
                    <a:pt x="28466" y="60410"/>
                  </a:lnTo>
                  <a:lnTo>
                    <a:pt x="7521" y="100913"/>
                  </a:lnTo>
                  <a:lnTo>
                    <a:pt x="0" y="147548"/>
                  </a:lnTo>
                  <a:lnTo>
                    <a:pt x="0" y="504736"/>
                  </a:lnTo>
                  <a:lnTo>
                    <a:pt x="7521" y="551369"/>
                  </a:lnTo>
                  <a:lnTo>
                    <a:pt x="28466" y="591869"/>
                  </a:lnTo>
                  <a:lnTo>
                    <a:pt x="60405" y="623806"/>
                  </a:lnTo>
                  <a:lnTo>
                    <a:pt x="100909" y="644750"/>
                  </a:lnTo>
                  <a:lnTo>
                    <a:pt x="147548" y="652272"/>
                  </a:lnTo>
                  <a:lnTo>
                    <a:pt x="2275611" y="652272"/>
                  </a:lnTo>
                  <a:lnTo>
                    <a:pt x="2322250" y="644750"/>
                  </a:lnTo>
                  <a:lnTo>
                    <a:pt x="2362754" y="623806"/>
                  </a:lnTo>
                  <a:lnTo>
                    <a:pt x="2394693" y="591869"/>
                  </a:lnTo>
                  <a:lnTo>
                    <a:pt x="2415638" y="551369"/>
                  </a:lnTo>
                  <a:lnTo>
                    <a:pt x="2423160" y="504736"/>
                  </a:lnTo>
                  <a:lnTo>
                    <a:pt x="2423160" y="147548"/>
                  </a:lnTo>
                  <a:lnTo>
                    <a:pt x="2415638" y="100913"/>
                  </a:lnTo>
                  <a:lnTo>
                    <a:pt x="2394693" y="60410"/>
                  </a:lnTo>
                  <a:lnTo>
                    <a:pt x="2362754" y="28469"/>
                  </a:lnTo>
                  <a:lnTo>
                    <a:pt x="2322250" y="7522"/>
                  </a:lnTo>
                  <a:lnTo>
                    <a:pt x="2275611" y="0"/>
                  </a:lnTo>
                  <a:close/>
                </a:path>
              </a:pathLst>
            </a:custGeom>
            <a:solidFill>
              <a:srgbClr val="EBF1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6672072" y="5993888"/>
              <a:ext cx="2423160" cy="652780"/>
            </a:xfrm>
            <a:custGeom>
              <a:avLst/>
              <a:gdLst/>
              <a:ahLst/>
              <a:cxnLst/>
              <a:rect l="l" t="t" r="r" b="b"/>
              <a:pathLst>
                <a:path w="2423159" h="652779">
                  <a:moveTo>
                    <a:pt x="0" y="147548"/>
                  </a:moveTo>
                  <a:lnTo>
                    <a:pt x="7521" y="100913"/>
                  </a:lnTo>
                  <a:lnTo>
                    <a:pt x="28466" y="60410"/>
                  </a:lnTo>
                  <a:lnTo>
                    <a:pt x="60405" y="28469"/>
                  </a:lnTo>
                  <a:lnTo>
                    <a:pt x="100909" y="7522"/>
                  </a:lnTo>
                  <a:lnTo>
                    <a:pt x="147548" y="0"/>
                  </a:lnTo>
                  <a:lnTo>
                    <a:pt x="2275611" y="0"/>
                  </a:lnTo>
                  <a:lnTo>
                    <a:pt x="2322250" y="7522"/>
                  </a:lnTo>
                  <a:lnTo>
                    <a:pt x="2362754" y="28469"/>
                  </a:lnTo>
                  <a:lnTo>
                    <a:pt x="2394693" y="60410"/>
                  </a:lnTo>
                  <a:lnTo>
                    <a:pt x="2415638" y="100913"/>
                  </a:lnTo>
                  <a:lnTo>
                    <a:pt x="2423160" y="147548"/>
                  </a:lnTo>
                  <a:lnTo>
                    <a:pt x="2423160" y="504736"/>
                  </a:lnTo>
                  <a:lnTo>
                    <a:pt x="2415638" y="551369"/>
                  </a:lnTo>
                  <a:lnTo>
                    <a:pt x="2394693" y="591869"/>
                  </a:lnTo>
                  <a:lnTo>
                    <a:pt x="2362754" y="623806"/>
                  </a:lnTo>
                  <a:lnTo>
                    <a:pt x="2322250" y="644750"/>
                  </a:lnTo>
                  <a:lnTo>
                    <a:pt x="2275611" y="652272"/>
                  </a:lnTo>
                  <a:lnTo>
                    <a:pt x="147548" y="652272"/>
                  </a:lnTo>
                  <a:lnTo>
                    <a:pt x="100909" y="644750"/>
                  </a:lnTo>
                  <a:lnTo>
                    <a:pt x="60405" y="623806"/>
                  </a:lnTo>
                  <a:lnTo>
                    <a:pt x="28466" y="591869"/>
                  </a:lnTo>
                  <a:lnTo>
                    <a:pt x="7521" y="551369"/>
                  </a:lnTo>
                  <a:lnTo>
                    <a:pt x="0" y="504736"/>
                  </a:lnTo>
                  <a:lnTo>
                    <a:pt x="0" y="147548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2" name="object 72"/>
          <p:cNvGrpSpPr/>
          <p:nvPr/>
        </p:nvGrpSpPr>
        <p:grpSpPr>
          <a:xfrm>
            <a:off x="239192" y="1887473"/>
            <a:ext cx="7675627" cy="689610"/>
            <a:chOff x="178307" y="1887473"/>
            <a:chExt cx="7792975" cy="689610"/>
          </a:xfrm>
        </p:grpSpPr>
        <p:sp>
          <p:nvSpPr>
            <p:cNvPr id="73" name="object 73"/>
            <p:cNvSpPr/>
            <p:nvPr/>
          </p:nvSpPr>
          <p:spPr>
            <a:xfrm>
              <a:off x="1532382" y="1887473"/>
              <a:ext cx="6438900" cy="15875"/>
            </a:xfrm>
            <a:custGeom>
              <a:avLst/>
              <a:gdLst/>
              <a:ahLst/>
              <a:cxnLst/>
              <a:rect l="l" t="t" r="r" b="b"/>
              <a:pathLst>
                <a:path w="6438900" h="15875">
                  <a:moveTo>
                    <a:pt x="0" y="0"/>
                  </a:moveTo>
                  <a:lnTo>
                    <a:pt x="6438379" y="15582"/>
                  </a:lnTo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78307" y="1909571"/>
              <a:ext cx="2679192" cy="667512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6" name="object 76"/>
          <p:cNvSpPr txBox="1"/>
          <p:nvPr/>
        </p:nvSpPr>
        <p:spPr>
          <a:xfrm>
            <a:off x="6912850" y="6026759"/>
            <a:ext cx="1882139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sq-AL" sz="1000" dirty="0">
                <a:latin typeface="StobiSerif Regular" panose="02000503060000020004" pitchFamily="50" charset="0"/>
                <a:cs typeface="Arial"/>
              </a:rPr>
              <a:t>Bahkëpuntor i ri – azhurnim të data bazës për investitorët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7069187" y="6389435"/>
            <a:ext cx="1684682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8575">
              <a:lnSpc>
                <a:spcPct val="100000"/>
              </a:lnSpc>
              <a:spcBef>
                <a:spcPts val="100"/>
              </a:spcBef>
            </a:pPr>
            <a:r>
              <a:rPr sz="1000" spc="-35" dirty="0">
                <a:latin typeface="StobiSerif Regular" panose="02000503060000020004" pitchFamily="50" charset="0"/>
                <a:cs typeface="Arial"/>
              </a:rPr>
              <a:t>  </a:t>
            </a:r>
            <a:r>
              <a:rPr sz="1000" spc="-30" dirty="0">
                <a:latin typeface="StobiSerif Regular" panose="02000503060000020004" pitchFamily="50" charset="0"/>
                <a:cs typeface="Arial"/>
              </a:rPr>
              <a:t>(</a:t>
            </a:r>
            <a:r>
              <a:rPr lang="sq-AL" sz="1000" spc="-30" dirty="0">
                <a:latin typeface="StobiSerif Regular" panose="02000503060000020004" pitchFamily="50" charset="0"/>
                <a:cs typeface="Arial"/>
              </a:rPr>
              <a:t>Viktorija Georgievska</a:t>
            </a:r>
            <a:r>
              <a:rPr sz="800" spc="-40" dirty="0">
                <a:latin typeface="Arial"/>
                <a:cs typeface="Arial"/>
              </a:rPr>
              <a:t>)</a:t>
            </a:r>
            <a:endParaRPr sz="800" dirty="0">
              <a:latin typeface="Arial"/>
              <a:cs typeface="Arial"/>
            </a:endParaRPr>
          </a:p>
        </p:txBody>
      </p:sp>
      <p:grpSp>
        <p:nvGrpSpPr>
          <p:cNvPr id="79" name="object 79"/>
          <p:cNvGrpSpPr/>
          <p:nvPr/>
        </p:nvGrpSpPr>
        <p:grpSpPr>
          <a:xfrm>
            <a:off x="274700" y="6096000"/>
            <a:ext cx="2449195" cy="731520"/>
            <a:chOff x="248411" y="6096000"/>
            <a:chExt cx="2449195" cy="731520"/>
          </a:xfrm>
        </p:grpSpPr>
        <p:sp>
          <p:nvSpPr>
            <p:cNvPr id="80" name="object 80"/>
            <p:cNvSpPr/>
            <p:nvPr/>
          </p:nvSpPr>
          <p:spPr>
            <a:xfrm>
              <a:off x="248411" y="6096000"/>
              <a:ext cx="2449068" cy="731520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95655" y="6123434"/>
              <a:ext cx="2354580" cy="637540"/>
            </a:xfrm>
            <a:custGeom>
              <a:avLst/>
              <a:gdLst/>
              <a:ahLst/>
              <a:cxnLst/>
              <a:rect l="l" t="t" r="r" b="b"/>
              <a:pathLst>
                <a:path w="2354580" h="637540">
                  <a:moveTo>
                    <a:pt x="2210485" y="0"/>
                  </a:moveTo>
                  <a:lnTo>
                    <a:pt x="144094" y="0"/>
                  </a:lnTo>
                  <a:lnTo>
                    <a:pt x="98550" y="7346"/>
                  </a:lnTo>
                  <a:lnTo>
                    <a:pt x="58995" y="27802"/>
                  </a:lnTo>
                  <a:lnTo>
                    <a:pt x="27802" y="58995"/>
                  </a:lnTo>
                  <a:lnTo>
                    <a:pt x="7346" y="98550"/>
                  </a:lnTo>
                  <a:lnTo>
                    <a:pt x="0" y="144094"/>
                  </a:lnTo>
                  <a:lnTo>
                    <a:pt x="0" y="492937"/>
                  </a:lnTo>
                  <a:lnTo>
                    <a:pt x="7346" y="538481"/>
                  </a:lnTo>
                  <a:lnTo>
                    <a:pt x="27802" y="578036"/>
                  </a:lnTo>
                  <a:lnTo>
                    <a:pt x="58995" y="609229"/>
                  </a:lnTo>
                  <a:lnTo>
                    <a:pt x="98550" y="629685"/>
                  </a:lnTo>
                  <a:lnTo>
                    <a:pt x="144094" y="637031"/>
                  </a:lnTo>
                  <a:lnTo>
                    <a:pt x="2210485" y="637031"/>
                  </a:lnTo>
                  <a:lnTo>
                    <a:pt x="2256029" y="629685"/>
                  </a:lnTo>
                  <a:lnTo>
                    <a:pt x="2295584" y="609229"/>
                  </a:lnTo>
                  <a:lnTo>
                    <a:pt x="2326777" y="578036"/>
                  </a:lnTo>
                  <a:lnTo>
                    <a:pt x="2347233" y="538481"/>
                  </a:lnTo>
                  <a:lnTo>
                    <a:pt x="2354580" y="492937"/>
                  </a:lnTo>
                  <a:lnTo>
                    <a:pt x="2354580" y="144094"/>
                  </a:lnTo>
                  <a:lnTo>
                    <a:pt x="2347233" y="98550"/>
                  </a:lnTo>
                  <a:lnTo>
                    <a:pt x="2326777" y="58995"/>
                  </a:lnTo>
                  <a:lnTo>
                    <a:pt x="2295584" y="27802"/>
                  </a:lnTo>
                  <a:lnTo>
                    <a:pt x="2256029" y="7346"/>
                  </a:lnTo>
                  <a:lnTo>
                    <a:pt x="2210485" y="0"/>
                  </a:lnTo>
                  <a:close/>
                </a:path>
              </a:pathLst>
            </a:custGeom>
            <a:solidFill>
              <a:srgbClr val="EBF1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95655" y="6123434"/>
              <a:ext cx="2354580" cy="637540"/>
            </a:xfrm>
            <a:custGeom>
              <a:avLst/>
              <a:gdLst/>
              <a:ahLst/>
              <a:cxnLst/>
              <a:rect l="l" t="t" r="r" b="b"/>
              <a:pathLst>
                <a:path w="2354580" h="637540">
                  <a:moveTo>
                    <a:pt x="0" y="144094"/>
                  </a:moveTo>
                  <a:lnTo>
                    <a:pt x="7346" y="98550"/>
                  </a:lnTo>
                  <a:lnTo>
                    <a:pt x="27802" y="58995"/>
                  </a:lnTo>
                  <a:lnTo>
                    <a:pt x="58995" y="27802"/>
                  </a:lnTo>
                  <a:lnTo>
                    <a:pt x="98550" y="7346"/>
                  </a:lnTo>
                  <a:lnTo>
                    <a:pt x="144094" y="0"/>
                  </a:lnTo>
                  <a:lnTo>
                    <a:pt x="2210485" y="0"/>
                  </a:lnTo>
                  <a:lnTo>
                    <a:pt x="2256029" y="7346"/>
                  </a:lnTo>
                  <a:lnTo>
                    <a:pt x="2295584" y="27802"/>
                  </a:lnTo>
                  <a:lnTo>
                    <a:pt x="2326777" y="58995"/>
                  </a:lnTo>
                  <a:lnTo>
                    <a:pt x="2347233" y="98550"/>
                  </a:lnTo>
                  <a:lnTo>
                    <a:pt x="2354580" y="144094"/>
                  </a:lnTo>
                  <a:lnTo>
                    <a:pt x="2354580" y="492937"/>
                  </a:lnTo>
                  <a:lnTo>
                    <a:pt x="2347233" y="538481"/>
                  </a:lnTo>
                  <a:lnTo>
                    <a:pt x="2326777" y="578036"/>
                  </a:lnTo>
                  <a:lnTo>
                    <a:pt x="2295584" y="609229"/>
                  </a:lnTo>
                  <a:lnTo>
                    <a:pt x="2256029" y="629685"/>
                  </a:lnTo>
                  <a:lnTo>
                    <a:pt x="2210485" y="637031"/>
                  </a:lnTo>
                  <a:lnTo>
                    <a:pt x="144094" y="637031"/>
                  </a:lnTo>
                  <a:lnTo>
                    <a:pt x="98550" y="629685"/>
                  </a:lnTo>
                  <a:lnTo>
                    <a:pt x="58995" y="609229"/>
                  </a:lnTo>
                  <a:lnTo>
                    <a:pt x="27802" y="578036"/>
                  </a:lnTo>
                  <a:lnTo>
                    <a:pt x="7346" y="538481"/>
                  </a:lnTo>
                  <a:lnTo>
                    <a:pt x="0" y="492937"/>
                  </a:lnTo>
                  <a:lnTo>
                    <a:pt x="0" y="144094"/>
                  </a:lnTo>
                  <a:close/>
                </a:path>
              </a:pathLst>
            </a:custGeom>
            <a:ln w="9143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2843783" y="280694"/>
            <a:ext cx="37002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sz="1000" dirty="0">
                <a:latin typeface="StobiSerif Regular" panose="02000503060000020004" pitchFamily="50" charset="0"/>
              </a:rPr>
              <a:t>Sektori i </a:t>
            </a:r>
            <a:r>
              <a:rPr lang="sq-AL" sz="1000" dirty="0">
                <a:latin typeface="StobiSerif Regular" panose="02000503060000020004" pitchFamily="50" charset="0"/>
              </a:rPr>
              <a:t>s</a:t>
            </a:r>
            <a:r>
              <a:rPr lang="nn-NO" sz="1000" dirty="0">
                <a:latin typeface="StobiSerif Regular" panose="02000503060000020004" pitchFamily="50" charset="0"/>
              </a:rPr>
              <a:t>hërbimeve të </a:t>
            </a:r>
            <a:r>
              <a:rPr lang="sq-AL" sz="1000" dirty="0">
                <a:latin typeface="StobiSerif Regular" panose="02000503060000020004" pitchFamily="50" charset="0"/>
              </a:rPr>
              <a:t>i</a:t>
            </a:r>
            <a:r>
              <a:rPr lang="nn-NO" sz="1000" dirty="0">
                <a:latin typeface="StobiSerif Regular" panose="02000503060000020004" pitchFamily="50" charset="0"/>
              </a:rPr>
              <a:t>nvestitorëve dhe </a:t>
            </a:r>
            <a:r>
              <a:rPr lang="sq-AL" sz="1000" dirty="0">
                <a:latin typeface="StobiSerif Regular" panose="02000503060000020004" pitchFamily="50" charset="0"/>
              </a:rPr>
              <a:t>m</a:t>
            </a:r>
            <a:r>
              <a:rPr lang="nn-NO" sz="1000" dirty="0">
                <a:latin typeface="StobiSerif Regular" panose="02000503060000020004" pitchFamily="50" charset="0"/>
              </a:rPr>
              <a:t>bështetjes pas </a:t>
            </a:r>
            <a:r>
              <a:rPr lang="sq-AL" sz="1000" dirty="0">
                <a:latin typeface="StobiSerif Regular" panose="02000503060000020004" pitchFamily="50" charset="0"/>
              </a:rPr>
              <a:t>i</a:t>
            </a:r>
            <a:r>
              <a:rPr lang="nn-NO" sz="1000" dirty="0">
                <a:latin typeface="StobiSerif Regular" panose="02000503060000020004" pitchFamily="50" charset="0"/>
              </a:rPr>
              <a:t>nvestimeve</a:t>
            </a:r>
            <a:endParaRPr lang="mk-MK" sz="1000" dirty="0">
              <a:latin typeface="StobiSerif Regular" panose="02000503060000020004" pitchFamily="50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661403" y="2047798"/>
            <a:ext cx="226253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err="1">
                <a:latin typeface="StobiSerif Regular" panose="02000503060000020004" pitchFamily="50" charset="0"/>
              </a:rPr>
              <a:t>Departamenti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i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mbështetjes</a:t>
            </a:r>
            <a:r>
              <a:rPr lang="en-GB" sz="1000" dirty="0">
                <a:latin typeface="StobiSerif Regular" panose="02000503060000020004" pitchFamily="50" charset="0"/>
              </a:rPr>
              <a:t> pas </a:t>
            </a:r>
            <a:r>
              <a:rPr lang="en-GB" sz="1000" dirty="0" err="1">
                <a:latin typeface="StobiSerif Regular" panose="02000503060000020004" pitchFamily="50" charset="0"/>
              </a:rPr>
              <a:t>investimit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për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funksionimin</a:t>
            </a:r>
            <a:r>
              <a:rPr lang="en-GB" sz="1000" dirty="0">
                <a:latin typeface="StobiSerif Regular" panose="02000503060000020004" pitchFamily="50" charset="0"/>
              </a:rPr>
              <a:t> e </a:t>
            </a:r>
            <a:r>
              <a:rPr lang="en-GB" sz="1000" dirty="0" err="1">
                <a:latin typeface="StobiSerif Regular" panose="02000503060000020004" pitchFamily="50" charset="0"/>
              </a:rPr>
              <a:t>investitorëve</a:t>
            </a:r>
            <a:endParaRPr lang="mk-MK" sz="1000" dirty="0">
              <a:latin typeface="StobiSerif Regular" panose="02000503060000020004" pitchFamily="50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699478" y="2746623"/>
            <a:ext cx="23088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q-AL" sz="1000" dirty="0">
                <a:latin typeface="StobiSerif Regular" panose="02000503060000020004" pitchFamily="50" charset="0"/>
              </a:rPr>
              <a:t>Udhëheqës 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i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sq-AL" sz="1000" dirty="0">
                <a:latin typeface="StobiSerif Regular" panose="02000503060000020004" pitchFamily="50" charset="0"/>
              </a:rPr>
              <a:t>d</a:t>
            </a:r>
            <a:r>
              <a:rPr lang="en-GB" sz="1000" dirty="0" err="1">
                <a:latin typeface="StobiSerif Regular" panose="02000503060000020004" pitchFamily="50" charset="0"/>
              </a:rPr>
              <a:t>epartamentit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për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mbështetje</a:t>
            </a:r>
            <a:r>
              <a:rPr lang="en-GB" sz="1000" dirty="0">
                <a:latin typeface="StobiSerif Regular" panose="02000503060000020004" pitchFamily="50" charset="0"/>
              </a:rPr>
              <a:t> pas </a:t>
            </a:r>
            <a:r>
              <a:rPr lang="en-GB" sz="1000" dirty="0" err="1">
                <a:latin typeface="StobiSerif Regular" panose="02000503060000020004" pitchFamily="50" charset="0"/>
              </a:rPr>
              <a:t>investim</a:t>
            </a:r>
            <a:r>
              <a:rPr lang="sq-AL" sz="1000" dirty="0">
                <a:latin typeface="StobiSerif Regular" panose="02000503060000020004" pitchFamily="50" charset="0"/>
              </a:rPr>
              <a:t>eve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të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operacioneve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të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investitorëve</a:t>
            </a:r>
            <a:endParaRPr lang="mk-MK" sz="1000" dirty="0">
              <a:latin typeface="StobiSerif Regular" panose="02000503060000020004" pitchFamily="50" charset="0"/>
            </a:endParaRPr>
          </a:p>
          <a:p>
            <a:endParaRPr lang="en-GB" dirty="0"/>
          </a:p>
        </p:txBody>
      </p:sp>
      <p:sp>
        <p:nvSpPr>
          <p:cNvPr id="87" name="TextBox 86"/>
          <p:cNvSpPr txBox="1"/>
          <p:nvPr/>
        </p:nvSpPr>
        <p:spPr>
          <a:xfrm>
            <a:off x="6848843" y="3180438"/>
            <a:ext cx="19050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tobiSerif Regular" panose="02000503060000020004" pitchFamily="50" charset="0"/>
              </a:rPr>
              <a:t>(</a:t>
            </a:r>
            <a:r>
              <a:rPr lang="sq-AL" sz="1000" dirty="0">
                <a:latin typeface="StobiSerif Regular" panose="02000503060000020004" pitchFamily="50" charset="0"/>
              </a:rPr>
              <a:t>Daniela Lazoska Milevska</a:t>
            </a:r>
            <a:r>
              <a:rPr lang="en-GB" sz="900" dirty="0">
                <a:latin typeface="Trebuchet MS" panose="020B0603020202020204" pitchFamily="34" charset="0"/>
              </a:rPr>
              <a:t>)</a:t>
            </a:r>
            <a:endParaRPr lang="mk-MK" sz="900" dirty="0">
              <a:latin typeface="Trebuchet MS" panose="020B0603020202020204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48411" y="2031072"/>
            <a:ext cx="2746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1000" dirty="0">
                <a:latin typeface="StobiSerif Regular" panose="02000503060000020004" pitchFamily="50" charset="0"/>
              </a:rPr>
              <a:t>Departamenti – shërbime për investitorët</a:t>
            </a:r>
            <a:endParaRPr lang="mk-MK" sz="1000" dirty="0">
              <a:latin typeface="StobiSerif Regular" panose="02000503060000020004" pitchFamily="50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61253" y="6103986"/>
            <a:ext cx="2449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000" dirty="0">
                <a:latin typeface="StobiSerif Regular" panose="02000503060000020004" pitchFamily="50" charset="0"/>
              </a:rPr>
              <a:t>Bashkëpuntor i ri  - kontakt fillestar me investitorë të mundshëm dhe analizim të raporteve                                             (Darko Ognanoski)</a:t>
            </a:r>
          </a:p>
          <a:p>
            <a:pPr algn="ctr"/>
            <a:endParaRPr lang="mk-MK" sz="800" dirty="0"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5069" y="2979071"/>
            <a:ext cx="16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000" dirty="0">
                <a:latin typeface="StobiSerif Regular" panose="02000503060000020004" pitchFamily="50" charset="0"/>
              </a:rPr>
              <a:t>(Marija Spasovska</a:t>
            </a:r>
            <a:r>
              <a:rPr lang="sq-AL" sz="1000" dirty="0"/>
              <a:t>)</a:t>
            </a:r>
            <a:endParaRPr lang="mk-MK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12785" y="3009138"/>
            <a:ext cx="0" cy="3533140"/>
          </a:xfrm>
          <a:custGeom>
            <a:avLst/>
            <a:gdLst/>
            <a:ahLst/>
            <a:cxnLst/>
            <a:rect l="l" t="t" r="r" b="b"/>
            <a:pathLst>
              <a:path h="3533140">
                <a:moveTo>
                  <a:pt x="0" y="0"/>
                </a:moveTo>
                <a:lnTo>
                  <a:pt x="0" y="3532759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30274" y="2330957"/>
            <a:ext cx="21590" cy="3839845"/>
          </a:xfrm>
          <a:custGeom>
            <a:avLst/>
            <a:gdLst/>
            <a:ahLst/>
            <a:cxnLst/>
            <a:rect l="l" t="t" r="r" b="b"/>
            <a:pathLst>
              <a:path w="21590" h="3839845">
                <a:moveTo>
                  <a:pt x="0" y="0"/>
                </a:moveTo>
                <a:lnTo>
                  <a:pt x="21043" y="3839413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2583179" y="96011"/>
            <a:ext cx="3904488" cy="2217929"/>
            <a:chOff x="2583179" y="96011"/>
            <a:chExt cx="3904488" cy="2217929"/>
          </a:xfrm>
        </p:grpSpPr>
        <p:sp>
          <p:nvSpPr>
            <p:cNvPr id="5" name="object 5"/>
            <p:cNvSpPr/>
            <p:nvPr/>
          </p:nvSpPr>
          <p:spPr>
            <a:xfrm>
              <a:off x="4578857" y="765810"/>
              <a:ext cx="0" cy="1548130"/>
            </a:xfrm>
            <a:custGeom>
              <a:avLst/>
              <a:gdLst/>
              <a:ahLst/>
              <a:cxnLst/>
              <a:rect l="l" t="t" r="r" b="b"/>
              <a:pathLst>
                <a:path h="1548130">
                  <a:moveTo>
                    <a:pt x="0" y="0"/>
                  </a:moveTo>
                  <a:lnTo>
                    <a:pt x="0" y="1548041"/>
                  </a:lnTo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583179" y="96011"/>
              <a:ext cx="3904488" cy="79705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073139" y="115823"/>
              <a:ext cx="256032" cy="34747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100862" y="2314319"/>
            <a:ext cx="2870938" cy="8935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394703" y="2301239"/>
            <a:ext cx="2607563" cy="86410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1" name="object 31"/>
          <p:cNvGrpSpPr/>
          <p:nvPr/>
        </p:nvGrpSpPr>
        <p:grpSpPr>
          <a:xfrm>
            <a:off x="259079" y="3157727"/>
            <a:ext cx="2399030" cy="1030605"/>
            <a:chOff x="259079" y="3157727"/>
            <a:chExt cx="2399030" cy="1030605"/>
          </a:xfrm>
        </p:grpSpPr>
        <p:sp>
          <p:nvSpPr>
            <p:cNvPr id="32" name="object 32"/>
            <p:cNvSpPr/>
            <p:nvPr/>
          </p:nvSpPr>
          <p:spPr>
            <a:xfrm>
              <a:off x="259079" y="3157727"/>
              <a:ext cx="2398763" cy="103022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06323" y="3185159"/>
              <a:ext cx="2304415" cy="935990"/>
            </a:xfrm>
            <a:custGeom>
              <a:avLst/>
              <a:gdLst/>
              <a:ahLst/>
              <a:cxnLst/>
              <a:rect l="l" t="t" r="r" b="b"/>
              <a:pathLst>
                <a:path w="2304415" h="935989">
                  <a:moveTo>
                    <a:pt x="2092629" y="0"/>
                  </a:moveTo>
                  <a:lnTo>
                    <a:pt x="211658" y="0"/>
                  </a:lnTo>
                  <a:lnTo>
                    <a:pt x="163128" y="5589"/>
                  </a:lnTo>
                  <a:lnTo>
                    <a:pt x="118578" y="21511"/>
                  </a:lnTo>
                  <a:lnTo>
                    <a:pt x="79278" y="46496"/>
                  </a:lnTo>
                  <a:lnTo>
                    <a:pt x="46500" y="79273"/>
                  </a:lnTo>
                  <a:lnTo>
                    <a:pt x="21514" y="118572"/>
                  </a:lnTo>
                  <a:lnTo>
                    <a:pt x="5590" y="163124"/>
                  </a:lnTo>
                  <a:lnTo>
                    <a:pt x="0" y="211658"/>
                  </a:lnTo>
                  <a:lnTo>
                    <a:pt x="0" y="724065"/>
                  </a:lnTo>
                  <a:lnTo>
                    <a:pt x="5590" y="772599"/>
                  </a:lnTo>
                  <a:lnTo>
                    <a:pt x="21514" y="817152"/>
                  </a:lnTo>
                  <a:lnTo>
                    <a:pt x="46500" y="856454"/>
                  </a:lnTo>
                  <a:lnTo>
                    <a:pt x="79278" y="889234"/>
                  </a:lnTo>
                  <a:lnTo>
                    <a:pt x="118578" y="914221"/>
                  </a:lnTo>
                  <a:lnTo>
                    <a:pt x="163128" y="930145"/>
                  </a:lnTo>
                  <a:lnTo>
                    <a:pt x="211658" y="935736"/>
                  </a:lnTo>
                  <a:lnTo>
                    <a:pt x="2092629" y="935736"/>
                  </a:lnTo>
                  <a:lnTo>
                    <a:pt x="2141159" y="930145"/>
                  </a:lnTo>
                  <a:lnTo>
                    <a:pt x="2185709" y="914221"/>
                  </a:lnTo>
                  <a:lnTo>
                    <a:pt x="2225009" y="889234"/>
                  </a:lnTo>
                  <a:lnTo>
                    <a:pt x="2257787" y="856454"/>
                  </a:lnTo>
                  <a:lnTo>
                    <a:pt x="2282773" y="817152"/>
                  </a:lnTo>
                  <a:lnTo>
                    <a:pt x="2298697" y="772599"/>
                  </a:lnTo>
                  <a:lnTo>
                    <a:pt x="2304288" y="724065"/>
                  </a:lnTo>
                  <a:lnTo>
                    <a:pt x="2304288" y="211658"/>
                  </a:lnTo>
                  <a:lnTo>
                    <a:pt x="2298697" y="163124"/>
                  </a:lnTo>
                  <a:lnTo>
                    <a:pt x="2282773" y="118572"/>
                  </a:lnTo>
                  <a:lnTo>
                    <a:pt x="2257787" y="79273"/>
                  </a:lnTo>
                  <a:lnTo>
                    <a:pt x="2225009" y="46496"/>
                  </a:lnTo>
                  <a:lnTo>
                    <a:pt x="2185709" y="21511"/>
                  </a:lnTo>
                  <a:lnTo>
                    <a:pt x="2141159" y="5589"/>
                  </a:lnTo>
                  <a:lnTo>
                    <a:pt x="2092629" y="0"/>
                  </a:lnTo>
                  <a:close/>
                </a:path>
              </a:pathLst>
            </a:custGeom>
            <a:solidFill>
              <a:srgbClr val="FAC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06323" y="3185159"/>
              <a:ext cx="2304415" cy="935990"/>
            </a:xfrm>
            <a:custGeom>
              <a:avLst/>
              <a:gdLst/>
              <a:ahLst/>
              <a:cxnLst/>
              <a:rect l="l" t="t" r="r" b="b"/>
              <a:pathLst>
                <a:path w="2304415" h="935989">
                  <a:moveTo>
                    <a:pt x="0" y="211658"/>
                  </a:moveTo>
                  <a:lnTo>
                    <a:pt x="5590" y="163124"/>
                  </a:lnTo>
                  <a:lnTo>
                    <a:pt x="21514" y="118572"/>
                  </a:lnTo>
                  <a:lnTo>
                    <a:pt x="46500" y="79273"/>
                  </a:lnTo>
                  <a:lnTo>
                    <a:pt x="79278" y="46496"/>
                  </a:lnTo>
                  <a:lnTo>
                    <a:pt x="118578" y="21511"/>
                  </a:lnTo>
                  <a:lnTo>
                    <a:pt x="163128" y="5589"/>
                  </a:lnTo>
                  <a:lnTo>
                    <a:pt x="211658" y="0"/>
                  </a:lnTo>
                  <a:lnTo>
                    <a:pt x="2092629" y="0"/>
                  </a:lnTo>
                  <a:lnTo>
                    <a:pt x="2141159" y="5589"/>
                  </a:lnTo>
                  <a:lnTo>
                    <a:pt x="2185709" y="21511"/>
                  </a:lnTo>
                  <a:lnTo>
                    <a:pt x="2225009" y="46496"/>
                  </a:lnTo>
                  <a:lnTo>
                    <a:pt x="2257787" y="79273"/>
                  </a:lnTo>
                  <a:lnTo>
                    <a:pt x="2282773" y="118572"/>
                  </a:lnTo>
                  <a:lnTo>
                    <a:pt x="2298697" y="163124"/>
                  </a:lnTo>
                  <a:lnTo>
                    <a:pt x="2304288" y="211658"/>
                  </a:lnTo>
                  <a:lnTo>
                    <a:pt x="2304288" y="724065"/>
                  </a:lnTo>
                  <a:lnTo>
                    <a:pt x="2298697" y="772599"/>
                  </a:lnTo>
                  <a:lnTo>
                    <a:pt x="2282773" y="817152"/>
                  </a:lnTo>
                  <a:lnTo>
                    <a:pt x="2257787" y="856454"/>
                  </a:lnTo>
                  <a:lnTo>
                    <a:pt x="2225009" y="889234"/>
                  </a:lnTo>
                  <a:lnTo>
                    <a:pt x="2185709" y="914221"/>
                  </a:lnTo>
                  <a:lnTo>
                    <a:pt x="2141159" y="930145"/>
                  </a:lnTo>
                  <a:lnTo>
                    <a:pt x="2092629" y="935736"/>
                  </a:lnTo>
                  <a:lnTo>
                    <a:pt x="211658" y="935736"/>
                  </a:lnTo>
                  <a:lnTo>
                    <a:pt x="163128" y="930145"/>
                  </a:lnTo>
                  <a:lnTo>
                    <a:pt x="118578" y="914221"/>
                  </a:lnTo>
                  <a:lnTo>
                    <a:pt x="79278" y="889234"/>
                  </a:lnTo>
                  <a:lnTo>
                    <a:pt x="46500" y="856454"/>
                  </a:lnTo>
                  <a:lnTo>
                    <a:pt x="21514" y="817152"/>
                  </a:lnTo>
                  <a:lnTo>
                    <a:pt x="5590" y="772599"/>
                  </a:lnTo>
                  <a:lnTo>
                    <a:pt x="0" y="724065"/>
                  </a:lnTo>
                  <a:lnTo>
                    <a:pt x="0" y="211658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6" name="object 36"/>
          <p:cNvGrpSpPr/>
          <p:nvPr/>
        </p:nvGrpSpPr>
        <p:grpSpPr>
          <a:xfrm>
            <a:off x="251459" y="4794503"/>
            <a:ext cx="2399030" cy="640080"/>
            <a:chOff x="251459" y="4794503"/>
            <a:chExt cx="2399030" cy="640080"/>
          </a:xfrm>
        </p:grpSpPr>
        <p:sp>
          <p:nvSpPr>
            <p:cNvPr id="37" name="object 37"/>
            <p:cNvSpPr/>
            <p:nvPr/>
          </p:nvSpPr>
          <p:spPr>
            <a:xfrm>
              <a:off x="251459" y="4794503"/>
              <a:ext cx="2398776" cy="64007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38327" y="5308803"/>
              <a:ext cx="2246376" cy="9225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98703" y="4821935"/>
              <a:ext cx="2304415" cy="546100"/>
            </a:xfrm>
            <a:custGeom>
              <a:avLst/>
              <a:gdLst/>
              <a:ahLst/>
              <a:cxnLst/>
              <a:rect l="l" t="t" r="r" b="b"/>
              <a:pathLst>
                <a:path w="2304415" h="546100">
                  <a:moveTo>
                    <a:pt x="2180882" y="0"/>
                  </a:moveTo>
                  <a:lnTo>
                    <a:pt x="123405" y="0"/>
                  </a:lnTo>
                  <a:lnTo>
                    <a:pt x="75373" y="9699"/>
                  </a:lnTo>
                  <a:lnTo>
                    <a:pt x="36147" y="36148"/>
                  </a:lnTo>
                  <a:lnTo>
                    <a:pt x="9698" y="75379"/>
                  </a:lnTo>
                  <a:lnTo>
                    <a:pt x="0" y="123418"/>
                  </a:lnTo>
                  <a:lnTo>
                    <a:pt x="0" y="422186"/>
                  </a:lnTo>
                  <a:lnTo>
                    <a:pt x="9698" y="470223"/>
                  </a:lnTo>
                  <a:lnTo>
                    <a:pt x="36147" y="509449"/>
                  </a:lnTo>
                  <a:lnTo>
                    <a:pt x="75373" y="535894"/>
                  </a:lnTo>
                  <a:lnTo>
                    <a:pt x="123405" y="545591"/>
                  </a:lnTo>
                  <a:lnTo>
                    <a:pt x="2180882" y="545591"/>
                  </a:lnTo>
                  <a:lnTo>
                    <a:pt x="2228914" y="535894"/>
                  </a:lnTo>
                  <a:lnTo>
                    <a:pt x="2268140" y="509449"/>
                  </a:lnTo>
                  <a:lnTo>
                    <a:pt x="2294589" y="470223"/>
                  </a:lnTo>
                  <a:lnTo>
                    <a:pt x="2304288" y="422186"/>
                  </a:lnTo>
                  <a:lnTo>
                    <a:pt x="2304288" y="123418"/>
                  </a:lnTo>
                  <a:lnTo>
                    <a:pt x="2294589" y="75379"/>
                  </a:lnTo>
                  <a:lnTo>
                    <a:pt x="2268140" y="36148"/>
                  </a:lnTo>
                  <a:lnTo>
                    <a:pt x="2228914" y="9699"/>
                  </a:lnTo>
                  <a:lnTo>
                    <a:pt x="2180882" y="0"/>
                  </a:lnTo>
                  <a:close/>
                </a:path>
              </a:pathLst>
            </a:custGeom>
            <a:solidFill>
              <a:srgbClr val="FFD7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98703" y="4821935"/>
              <a:ext cx="2304415" cy="546100"/>
            </a:xfrm>
            <a:custGeom>
              <a:avLst/>
              <a:gdLst/>
              <a:ahLst/>
              <a:cxnLst/>
              <a:rect l="l" t="t" r="r" b="b"/>
              <a:pathLst>
                <a:path w="2304415" h="546100">
                  <a:moveTo>
                    <a:pt x="0" y="123418"/>
                  </a:moveTo>
                  <a:lnTo>
                    <a:pt x="9698" y="75379"/>
                  </a:lnTo>
                  <a:lnTo>
                    <a:pt x="36147" y="36148"/>
                  </a:lnTo>
                  <a:lnTo>
                    <a:pt x="75373" y="9699"/>
                  </a:lnTo>
                  <a:lnTo>
                    <a:pt x="123405" y="0"/>
                  </a:lnTo>
                  <a:lnTo>
                    <a:pt x="2180882" y="0"/>
                  </a:lnTo>
                  <a:lnTo>
                    <a:pt x="2228914" y="9699"/>
                  </a:lnTo>
                  <a:lnTo>
                    <a:pt x="2268140" y="36148"/>
                  </a:lnTo>
                  <a:lnTo>
                    <a:pt x="2294589" y="75379"/>
                  </a:lnTo>
                  <a:lnTo>
                    <a:pt x="2304288" y="123418"/>
                  </a:lnTo>
                  <a:lnTo>
                    <a:pt x="2304288" y="422186"/>
                  </a:lnTo>
                  <a:lnTo>
                    <a:pt x="2294589" y="470223"/>
                  </a:lnTo>
                  <a:lnTo>
                    <a:pt x="2268140" y="509449"/>
                  </a:lnTo>
                  <a:lnTo>
                    <a:pt x="2228914" y="535894"/>
                  </a:lnTo>
                  <a:lnTo>
                    <a:pt x="2180882" y="545591"/>
                  </a:lnTo>
                  <a:lnTo>
                    <a:pt x="123405" y="545591"/>
                  </a:lnTo>
                  <a:lnTo>
                    <a:pt x="75373" y="535894"/>
                  </a:lnTo>
                  <a:lnTo>
                    <a:pt x="36147" y="509449"/>
                  </a:lnTo>
                  <a:lnTo>
                    <a:pt x="9698" y="470223"/>
                  </a:lnTo>
                  <a:lnTo>
                    <a:pt x="0" y="422186"/>
                  </a:lnTo>
                  <a:lnTo>
                    <a:pt x="0" y="123418"/>
                  </a:lnTo>
                  <a:close/>
                </a:path>
              </a:pathLst>
            </a:custGeom>
            <a:ln w="9143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264033" y="4829223"/>
            <a:ext cx="2382012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Bashkëpunëtor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i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Lartë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sq-AL" sz="900" dirty="0">
                <a:latin typeface="StobiSerif Regular" panose="02000503060000020004" pitchFamily="50" charset="0"/>
                <a:cs typeface="Arial"/>
              </a:rPr>
              <a:t>- 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për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përgatitjen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e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kontratave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për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mbështetje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financiare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të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investimeve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-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ndihma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shtetërore</a:t>
            </a:r>
            <a:endParaRPr sz="9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211708" y="5373093"/>
            <a:ext cx="2399030" cy="805180"/>
            <a:chOff x="240791" y="5381244"/>
            <a:chExt cx="2399030" cy="805180"/>
          </a:xfrm>
        </p:grpSpPr>
        <p:sp>
          <p:nvSpPr>
            <p:cNvPr id="43" name="object 43"/>
            <p:cNvSpPr/>
            <p:nvPr/>
          </p:nvSpPr>
          <p:spPr>
            <a:xfrm>
              <a:off x="240791" y="5381244"/>
              <a:ext cx="2398763" cy="790956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31291" y="6101092"/>
              <a:ext cx="2039112" cy="84823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88035" y="5408676"/>
              <a:ext cx="2304415" cy="696595"/>
            </a:xfrm>
            <a:custGeom>
              <a:avLst/>
              <a:gdLst/>
              <a:ahLst/>
              <a:cxnLst/>
              <a:rect l="l" t="t" r="r" b="b"/>
              <a:pathLst>
                <a:path w="2304415" h="696595">
                  <a:moveTo>
                    <a:pt x="2146744" y="0"/>
                  </a:moveTo>
                  <a:lnTo>
                    <a:pt x="157543" y="0"/>
                  </a:lnTo>
                  <a:lnTo>
                    <a:pt x="107748" y="8031"/>
                  </a:lnTo>
                  <a:lnTo>
                    <a:pt x="64500" y="30397"/>
                  </a:lnTo>
                  <a:lnTo>
                    <a:pt x="30397" y="64500"/>
                  </a:lnTo>
                  <a:lnTo>
                    <a:pt x="8031" y="107748"/>
                  </a:lnTo>
                  <a:lnTo>
                    <a:pt x="0" y="157543"/>
                  </a:lnTo>
                  <a:lnTo>
                    <a:pt x="0" y="538924"/>
                  </a:lnTo>
                  <a:lnTo>
                    <a:pt x="8031" y="588719"/>
                  </a:lnTo>
                  <a:lnTo>
                    <a:pt x="30397" y="631967"/>
                  </a:lnTo>
                  <a:lnTo>
                    <a:pt x="64500" y="666070"/>
                  </a:lnTo>
                  <a:lnTo>
                    <a:pt x="107748" y="688436"/>
                  </a:lnTo>
                  <a:lnTo>
                    <a:pt x="157543" y="696468"/>
                  </a:lnTo>
                  <a:lnTo>
                    <a:pt x="2146744" y="696468"/>
                  </a:lnTo>
                  <a:lnTo>
                    <a:pt x="2196539" y="688436"/>
                  </a:lnTo>
                  <a:lnTo>
                    <a:pt x="2239787" y="666070"/>
                  </a:lnTo>
                  <a:lnTo>
                    <a:pt x="2273890" y="631967"/>
                  </a:lnTo>
                  <a:lnTo>
                    <a:pt x="2296256" y="588719"/>
                  </a:lnTo>
                  <a:lnTo>
                    <a:pt x="2304288" y="538924"/>
                  </a:lnTo>
                  <a:lnTo>
                    <a:pt x="2304288" y="157543"/>
                  </a:lnTo>
                  <a:lnTo>
                    <a:pt x="2296256" y="107748"/>
                  </a:lnTo>
                  <a:lnTo>
                    <a:pt x="2273890" y="64500"/>
                  </a:lnTo>
                  <a:lnTo>
                    <a:pt x="2239787" y="30397"/>
                  </a:lnTo>
                  <a:lnTo>
                    <a:pt x="2196539" y="8031"/>
                  </a:lnTo>
                  <a:lnTo>
                    <a:pt x="2146744" y="0"/>
                  </a:lnTo>
                  <a:close/>
                </a:path>
              </a:pathLst>
            </a:custGeom>
            <a:solidFill>
              <a:srgbClr val="FDE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88035" y="5408676"/>
              <a:ext cx="2304415" cy="696595"/>
            </a:xfrm>
            <a:custGeom>
              <a:avLst/>
              <a:gdLst/>
              <a:ahLst/>
              <a:cxnLst/>
              <a:rect l="l" t="t" r="r" b="b"/>
              <a:pathLst>
                <a:path w="2304415" h="696595">
                  <a:moveTo>
                    <a:pt x="0" y="157543"/>
                  </a:moveTo>
                  <a:lnTo>
                    <a:pt x="8031" y="107748"/>
                  </a:lnTo>
                  <a:lnTo>
                    <a:pt x="30397" y="64500"/>
                  </a:lnTo>
                  <a:lnTo>
                    <a:pt x="64500" y="30397"/>
                  </a:lnTo>
                  <a:lnTo>
                    <a:pt x="107748" y="8031"/>
                  </a:lnTo>
                  <a:lnTo>
                    <a:pt x="157543" y="0"/>
                  </a:lnTo>
                  <a:lnTo>
                    <a:pt x="2146744" y="0"/>
                  </a:lnTo>
                  <a:lnTo>
                    <a:pt x="2196539" y="8031"/>
                  </a:lnTo>
                  <a:lnTo>
                    <a:pt x="2239787" y="30397"/>
                  </a:lnTo>
                  <a:lnTo>
                    <a:pt x="2273890" y="64500"/>
                  </a:lnTo>
                  <a:lnTo>
                    <a:pt x="2296256" y="107748"/>
                  </a:lnTo>
                  <a:lnTo>
                    <a:pt x="2304288" y="157543"/>
                  </a:lnTo>
                  <a:lnTo>
                    <a:pt x="2304288" y="538924"/>
                  </a:lnTo>
                  <a:lnTo>
                    <a:pt x="2296256" y="588719"/>
                  </a:lnTo>
                  <a:lnTo>
                    <a:pt x="2273890" y="631967"/>
                  </a:lnTo>
                  <a:lnTo>
                    <a:pt x="2239787" y="666070"/>
                  </a:lnTo>
                  <a:lnTo>
                    <a:pt x="2196539" y="688436"/>
                  </a:lnTo>
                  <a:lnTo>
                    <a:pt x="2146744" y="696468"/>
                  </a:lnTo>
                  <a:lnTo>
                    <a:pt x="157543" y="696468"/>
                  </a:lnTo>
                  <a:lnTo>
                    <a:pt x="107748" y="688436"/>
                  </a:lnTo>
                  <a:lnTo>
                    <a:pt x="64500" y="666070"/>
                  </a:lnTo>
                  <a:lnTo>
                    <a:pt x="30397" y="631967"/>
                  </a:lnTo>
                  <a:lnTo>
                    <a:pt x="8031" y="588719"/>
                  </a:lnTo>
                  <a:lnTo>
                    <a:pt x="0" y="538924"/>
                  </a:lnTo>
                  <a:lnTo>
                    <a:pt x="0" y="157543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355091" y="5450234"/>
            <a:ext cx="218097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65" algn="ctr">
              <a:lnSpc>
                <a:spcPct val="100000"/>
              </a:lnSpc>
            </a:pPr>
            <a:r>
              <a:rPr lang="sq-AL" sz="1000" spc="-40" dirty="0">
                <a:latin typeface="StobiSerif Regular" panose="02000503060000020004" pitchFamily="50" charset="0"/>
                <a:cs typeface="Arial"/>
              </a:rPr>
              <a:t>Bashkëpuntor i ri -  për përgatitjen e raporteve mbi ndihmën e dhënë shtetërore dhe mbështetjen financiare të investimeve - ndihma shtetërore   </a:t>
            </a:r>
          </a:p>
          <a:p>
            <a:pPr marL="24765" algn="ctr">
              <a:lnSpc>
                <a:spcPct val="100000"/>
              </a:lnSpc>
            </a:pPr>
            <a:endParaRPr sz="800" dirty="0">
              <a:latin typeface="Trebuchet MS" panose="020B0603020202020204" pitchFamily="34" charset="0"/>
              <a:cs typeface="Arial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6426708" y="3115055"/>
            <a:ext cx="2578735" cy="913130"/>
            <a:chOff x="6426708" y="3115055"/>
            <a:chExt cx="2578735" cy="913130"/>
          </a:xfrm>
        </p:grpSpPr>
        <p:sp>
          <p:nvSpPr>
            <p:cNvPr id="49" name="object 49"/>
            <p:cNvSpPr/>
            <p:nvPr/>
          </p:nvSpPr>
          <p:spPr>
            <a:xfrm>
              <a:off x="6426708" y="3115055"/>
              <a:ext cx="2578608" cy="91287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473952" y="3142500"/>
              <a:ext cx="2484120" cy="818515"/>
            </a:xfrm>
            <a:custGeom>
              <a:avLst/>
              <a:gdLst/>
              <a:ahLst/>
              <a:cxnLst/>
              <a:rect l="l" t="t" r="r" b="b"/>
              <a:pathLst>
                <a:path w="2484120" h="818514">
                  <a:moveTo>
                    <a:pt x="2277376" y="0"/>
                  </a:moveTo>
                  <a:lnTo>
                    <a:pt x="206743" y="0"/>
                  </a:lnTo>
                  <a:lnTo>
                    <a:pt x="159341" y="5460"/>
                  </a:lnTo>
                  <a:lnTo>
                    <a:pt x="115826" y="21012"/>
                  </a:lnTo>
                  <a:lnTo>
                    <a:pt x="77439" y="45417"/>
                  </a:lnTo>
                  <a:lnTo>
                    <a:pt x="45421" y="77434"/>
                  </a:lnTo>
                  <a:lnTo>
                    <a:pt x="21015" y="115820"/>
                  </a:lnTo>
                  <a:lnTo>
                    <a:pt x="5460" y="159337"/>
                  </a:lnTo>
                  <a:lnTo>
                    <a:pt x="0" y="206743"/>
                  </a:lnTo>
                  <a:lnTo>
                    <a:pt x="0" y="611632"/>
                  </a:lnTo>
                  <a:lnTo>
                    <a:pt x="5460" y="659038"/>
                  </a:lnTo>
                  <a:lnTo>
                    <a:pt x="21015" y="702556"/>
                  </a:lnTo>
                  <a:lnTo>
                    <a:pt x="45421" y="740946"/>
                  </a:lnTo>
                  <a:lnTo>
                    <a:pt x="77439" y="772965"/>
                  </a:lnTo>
                  <a:lnTo>
                    <a:pt x="115826" y="797372"/>
                  </a:lnTo>
                  <a:lnTo>
                    <a:pt x="159341" y="812927"/>
                  </a:lnTo>
                  <a:lnTo>
                    <a:pt x="206743" y="818388"/>
                  </a:lnTo>
                  <a:lnTo>
                    <a:pt x="2277376" y="818388"/>
                  </a:lnTo>
                  <a:lnTo>
                    <a:pt x="2324778" y="812927"/>
                  </a:lnTo>
                  <a:lnTo>
                    <a:pt x="2368293" y="797372"/>
                  </a:lnTo>
                  <a:lnTo>
                    <a:pt x="2406680" y="772965"/>
                  </a:lnTo>
                  <a:lnTo>
                    <a:pt x="2438698" y="740946"/>
                  </a:lnTo>
                  <a:lnTo>
                    <a:pt x="2463104" y="702556"/>
                  </a:lnTo>
                  <a:lnTo>
                    <a:pt x="2478659" y="659038"/>
                  </a:lnTo>
                  <a:lnTo>
                    <a:pt x="2484120" y="611632"/>
                  </a:lnTo>
                  <a:lnTo>
                    <a:pt x="2484120" y="206743"/>
                  </a:lnTo>
                  <a:lnTo>
                    <a:pt x="2478659" y="159337"/>
                  </a:lnTo>
                  <a:lnTo>
                    <a:pt x="2463104" y="115820"/>
                  </a:lnTo>
                  <a:lnTo>
                    <a:pt x="2438698" y="77434"/>
                  </a:lnTo>
                  <a:lnTo>
                    <a:pt x="2406680" y="45417"/>
                  </a:lnTo>
                  <a:lnTo>
                    <a:pt x="2368293" y="21012"/>
                  </a:lnTo>
                  <a:lnTo>
                    <a:pt x="2324778" y="5460"/>
                  </a:lnTo>
                  <a:lnTo>
                    <a:pt x="2277376" y="0"/>
                  </a:lnTo>
                  <a:close/>
                </a:path>
              </a:pathLst>
            </a:custGeom>
            <a:solidFill>
              <a:srgbClr val="FAC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473952" y="3142500"/>
              <a:ext cx="2484120" cy="818515"/>
            </a:xfrm>
            <a:custGeom>
              <a:avLst/>
              <a:gdLst/>
              <a:ahLst/>
              <a:cxnLst/>
              <a:rect l="l" t="t" r="r" b="b"/>
              <a:pathLst>
                <a:path w="2484120" h="818514">
                  <a:moveTo>
                    <a:pt x="0" y="206743"/>
                  </a:moveTo>
                  <a:lnTo>
                    <a:pt x="5460" y="159337"/>
                  </a:lnTo>
                  <a:lnTo>
                    <a:pt x="21015" y="115820"/>
                  </a:lnTo>
                  <a:lnTo>
                    <a:pt x="45421" y="77434"/>
                  </a:lnTo>
                  <a:lnTo>
                    <a:pt x="77439" y="45417"/>
                  </a:lnTo>
                  <a:lnTo>
                    <a:pt x="115826" y="21012"/>
                  </a:lnTo>
                  <a:lnTo>
                    <a:pt x="159341" y="5460"/>
                  </a:lnTo>
                  <a:lnTo>
                    <a:pt x="206743" y="0"/>
                  </a:lnTo>
                  <a:lnTo>
                    <a:pt x="2277376" y="0"/>
                  </a:lnTo>
                  <a:lnTo>
                    <a:pt x="2324778" y="5460"/>
                  </a:lnTo>
                  <a:lnTo>
                    <a:pt x="2368293" y="21012"/>
                  </a:lnTo>
                  <a:lnTo>
                    <a:pt x="2406680" y="45417"/>
                  </a:lnTo>
                  <a:lnTo>
                    <a:pt x="2438698" y="77434"/>
                  </a:lnTo>
                  <a:lnTo>
                    <a:pt x="2463104" y="115820"/>
                  </a:lnTo>
                  <a:lnTo>
                    <a:pt x="2478659" y="159337"/>
                  </a:lnTo>
                  <a:lnTo>
                    <a:pt x="2484120" y="206743"/>
                  </a:lnTo>
                  <a:lnTo>
                    <a:pt x="2484120" y="611632"/>
                  </a:lnTo>
                  <a:lnTo>
                    <a:pt x="2478659" y="659038"/>
                  </a:lnTo>
                  <a:lnTo>
                    <a:pt x="2463104" y="702556"/>
                  </a:lnTo>
                  <a:lnTo>
                    <a:pt x="2438698" y="740946"/>
                  </a:lnTo>
                  <a:lnTo>
                    <a:pt x="2406680" y="772965"/>
                  </a:lnTo>
                  <a:lnTo>
                    <a:pt x="2368293" y="797372"/>
                  </a:lnTo>
                  <a:lnTo>
                    <a:pt x="2324778" y="812927"/>
                  </a:lnTo>
                  <a:lnTo>
                    <a:pt x="2277376" y="818388"/>
                  </a:lnTo>
                  <a:lnTo>
                    <a:pt x="206743" y="818388"/>
                  </a:lnTo>
                  <a:lnTo>
                    <a:pt x="159341" y="812927"/>
                  </a:lnTo>
                  <a:lnTo>
                    <a:pt x="115826" y="797372"/>
                  </a:lnTo>
                  <a:lnTo>
                    <a:pt x="77439" y="772965"/>
                  </a:lnTo>
                  <a:lnTo>
                    <a:pt x="45421" y="740946"/>
                  </a:lnTo>
                  <a:lnTo>
                    <a:pt x="21015" y="702556"/>
                  </a:lnTo>
                  <a:lnTo>
                    <a:pt x="5460" y="659038"/>
                  </a:lnTo>
                  <a:lnTo>
                    <a:pt x="0" y="611632"/>
                  </a:lnTo>
                  <a:lnTo>
                    <a:pt x="0" y="206743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6679627" y="3155288"/>
            <a:ext cx="2037714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</a:pPr>
            <a:endParaRPr lang="sq-AL" sz="800" spc="-65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sq-AL" sz="1000" spc="-65" dirty="0">
                <a:latin typeface="StobiSerif Regular" panose="02000503060000020004" pitchFamily="50" charset="0"/>
                <a:cs typeface="Arial"/>
              </a:rPr>
              <a:t>Udhëheqës i departamentit për kontrollin e ekzekutimit të kontratave për dhënien e mbështetjes financiare për investime-ndihmë shtetërore</a:t>
            </a:r>
          </a:p>
        </p:txBody>
      </p:sp>
      <p:grpSp>
        <p:nvGrpSpPr>
          <p:cNvPr id="53" name="object 53"/>
          <p:cNvGrpSpPr/>
          <p:nvPr/>
        </p:nvGrpSpPr>
        <p:grpSpPr>
          <a:xfrm>
            <a:off x="6469379" y="3997452"/>
            <a:ext cx="2578735" cy="757555"/>
            <a:chOff x="6469379" y="3997452"/>
            <a:chExt cx="2578735" cy="757555"/>
          </a:xfrm>
        </p:grpSpPr>
        <p:sp>
          <p:nvSpPr>
            <p:cNvPr id="54" name="object 54"/>
            <p:cNvSpPr/>
            <p:nvPr/>
          </p:nvSpPr>
          <p:spPr>
            <a:xfrm>
              <a:off x="6469379" y="3997452"/>
              <a:ext cx="2578607" cy="711707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553199" y="4556125"/>
              <a:ext cx="2436876" cy="198755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516623" y="4024884"/>
              <a:ext cx="2484120" cy="617220"/>
            </a:xfrm>
            <a:custGeom>
              <a:avLst/>
              <a:gdLst/>
              <a:ahLst/>
              <a:cxnLst/>
              <a:rect l="l" t="t" r="r" b="b"/>
              <a:pathLst>
                <a:path w="2484120" h="617220">
                  <a:moveTo>
                    <a:pt x="2344508" y="0"/>
                  </a:moveTo>
                  <a:lnTo>
                    <a:pt x="139611" y="0"/>
                  </a:lnTo>
                  <a:lnTo>
                    <a:pt x="95484" y="7117"/>
                  </a:lnTo>
                  <a:lnTo>
                    <a:pt x="57160" y="26937"/>
                  </a:lnTo>
                  <a:lnTo>
                    <a:pt x="26937" y="57160"/>
                  </a:lnTo>
                  <a:lnTo>
                    <a:pt x="7117" y="95484"/>
                  </a:lnTo>
                  <a:lnTo>
                    <a:pt x="0" y="139611"/>
                  </a:lnTo>
                  <a:lnTo>
                    <a:pt x="0" y="477596"/>
                  </a:lnTo>
                  <a:lnTo>
                    <a:pt x="7117" y="521729"/>
                  </a:lnTo>
                  <a:lnTo>
                    <a:pt x="26937" y="560057"/>
                  </a:lnTo>
                  <a:lnTo>
                    <a:pt x="57160" y="590281"/>
                  </a:lnTo>
                  <a:lnTo>
                    <a:pt x="95484" y="610102"/>
                  </a:lnTo>
                  <a:lnTo>
                    <a:pt x="139611" y="617219"/>
                  </a:lnTo>
                  <a:lnTo>
                    <a:pt x="2344508" y="617219"/>
                  </a:lnTo>
                  <a:lnTo>
                    <a:pt x="2388635" y="610102"/>
                  </a:lnTo>
                  <a:lnTo>
                    <a:pt x="2426959" y="590281"/>
                  </a:lnTo>
                  <a:lnTo>
                    <a:pt x="2457182" y="560057"/>
                  </a:lnTo>
                  <a:lnTo>
                    <a:pt x="2477002" y="521729"/>
                  </a:lnTo>
                  <a:lnTo>
                    <a:pt x="2484120" y="477596"/>
                  </a:lnTo>
                  <a:lnTo>
                    <a:pt x="2484120" y="139611"/>
                  </a:lnTo>
                  <a:lnTo>
                    <a:pt x="2477002" y="95484"/>
                  </a:lnTo>
                  <a:lnTo>
                    <a:pt x="2457182" y="57160"/>
                  </a:lnTo>
                  <a:lnTo>
                    <a:pt x="2426959" y="26937"/>
                  </a:lnTo>
                  <a:lnTo>
                    <a:pt x="2388635" y="7117"/>
                  </a:lnTo>
                  <a:lnTo>
                    <a:pt x="2344508" y="0"/>
                  </a:lnTo>
                  <a:close/>
                </a:path>
              </a:pathLst>
            </a:custGeom>
            <a:solidFill>
              <a:srgbClr val="FCD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516623" y="4024884"/>
              <a:ext cx="2484120" cy="617220"/>
            </a:xfrm>
            <a:custGeom>
              <a:avLst/>
              <a:gdLst/>
              <a:ahLst/>
              <a:cxnLst/>
              <a:rect l="l" t="t" r="r" b="b"/>
              <a:pathLst>
                <a:path w="2484120" h="617220">
                  <a:moveTo>
                    <a:pt x="0" y="139611"/>
                  </a:moveTo>
                  <a:lnTo>
                    <a:pt x="7117" y="95484"/>
                  </a:lnTo>
                  <a:lnTo>
                    <a:pt x="26937" y="57160"/>
                  </a:lnTo>
                  <a:lnTo>
                    <a:pt x="57160" y="26937"/>
                  </a:lnTo>
                  <a:lnTo>
                    <a:pt x="95484" y="7117"/>
                  </a:lnTo>
                  <a:lnTo>
                    <a:pt x="139611" y="0"/>
                  </a:lnTo>
                  <a:lnTo>
                    <a:pt x="2344508" y="0"/>
                  </a:lnTo>
                  <a:lnTo>
                    <a:pt x="2388635" y="7117"/>
                  </a:lnTo>
                  <a:lnTo>
                    <a:pt x="2426959" y="26937"/>
                  </a:lnTo>
                  <a:lnTo>
                    <a:pt x="2457182" y="57160"/>
                  </a:lnTo>
                  <a:lnTo>
                    <a:pt x="2477002" y="95484"/>
                  </a:lnTo>
                  <a:lnTo>
                    <a:pt x="2484120" y="139611"/>
                  </a:lnTo>
                  <a:lnTo>
                    <a:pt x="2484120" y="477596"/>
                  </a:lnTo>
                  <a:lnTo>
                    <a:pt x="2477002" y="521729"/>
                  </a:lnTo>
                  <a:lnTo>
                    <a:pt x="2457182" y="560057"/>
                  </a:lnTo>
                  <a:lnTo>
                    <a:pt x="2426959" y="590281"/>
                  </a:lnTo>
                  <a:lnTo>
                    <a:pt x="2388635" y="610102"/>
                  </a:lnTo>
                  <a:lnTo>
                    <a:pt x="2344508" y="617219"/>
                  </a:lnTo>
                  <a:lnTo>
                    <a:pt x="139611" y="617219"/>
                  </a:lnTo>
                  <a:lnTo>
                    <a:pt x="95484" y="610102"/>
                  </a:lnTo>
                  <a:lnTo>
                    <a:pt x="57160" y="590281"/>
                  </a:lnTo>
                  <a:lnTo>
                    <a:pt x="26937" y="560057"/>
                  </a:lnTo>
                  <a:lnTo>
                    <a:pt x="7117" y="521729"/>
                  </a:lnTo>
                  <a:lnTo>
                    <a:pt x="0" y="477596"/>
                  </a:lnTo>
                  <a:lnTo>
                    <a:pt x="0" y="139611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6618992" y="4121356"/>
            <a:ext cx="223075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sq-AL" sz="1000" spc="-50" dirty="0">
                <a:latin typeface="StobiSerif Regular" panose="02000503060000020004" pitchFamily="50" charset="0"/>
                <a:cs typeface="Arial"/>
              </a:rPr>
              <a:t>Këshilltar për kontrollin e kushteve për dhënien e mbështetjes financiare për investime - ndihmë shtetërore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2591942" y="1539875"/>
            <a:ext cx="3910965" cy="615950"/>
            <a:chOff x="2580132" y="1511820"/>
            <a:chExt cx="3910965" cy="615950"/>
          </a:xfrm>
        </p:grpSpPr>
        <p:sp>
          <p:nvSpPr>
            <p:cNvPr id="60" name="object 60"/>
            <p:cNvSpPr/>
            <p:nvPr/>
          </p:nvSpPr>
          <p:spPr>
            <a:xfrm>
              <a:off x="2580132" y="1511820"/>
              <a:ext cx="3910584" cy="615683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627376" y="1539240"/>
              <a:ext cx="3816350" cy="521334"/>
            </a:xfrm>
            <a:custGeom>
              <a:avLst/>
              <a:gdLst/>
              <a:ahLst/>
              <a:cxnLst/>
              <a:rect l="l" t="t" r="r" b="b"/>
              <a:pathLst>
                <a:path w="3816350" h="521335">
                  <a:moveTo>
                    <a:pt x="3698201" y="0"/>
                  </a:moveTo>
                  <a:lnTo>
                    <a:pt x="117894" y="0"/>
                  </a:lnTo>
                  <a:lnTo>
                    <a:pt x="72003" y="9264"/>
                  </a:lnTo>
                  <a:lnTo>
                    <a:pt x="34529" y="34529"/>
                  </a:lnTo>
                  <a:lnTo>
                    <a:pt x="9264" y="72003"/>
                  </a:lnTo>
                  <a:lnTo>
                    <a:pt x="0" y="117894"/>
                  </a:lnTo>
                  <a:lnTo>
                    <a:pt x="0" y="403313"/>
                  </a:lnTo>
                  <a:lnTo>
                    <a:pt x="9264" y="449204"/>
                  </a:lnTo>
                  <a:lnTo>
                    <a:pt x="34529" y="486678"/>
                  </a:lnTo>
                  <a:lnTo>
                    <a:pt x="72003" y="511943"/>
                  </a:lnTo>
                  <a:lnTo>
                    <a:pt x="117894" y="521208"/>
                  </a:lnTo>
                  <a:lnTo>
                    <a:pt x="3698201" y="521208"/>
                  </a:lnTo>
                  <a:lnTo>
                    <a:pt x="3744092" y="511943"/>
                  </a:lnTo>
                  <a:lnTo>
                    <a:pt x="3781566" y="486678"/>
                  </a:lnTo>
                  <a:lnTo>
                    <a:pt x="3806831" y="449204"/>
                  </a:lnTo>
                  <a:lnTo>
                    <a:pt x="3816096" y="403313"/>
                  </a:lnTo>
                  <a:lnTo>
                    <a:pt x="3816096" y="117894"/>
                  </a:lnTo>
                  <a:lnTo>
                    <a:pt x="3806831" y="72003"/>
                  </a:lnTo>
                  <a:lnTo>
                    <a:pt x="3781566" y="34529"/>
                  </a:lnTo>
                  <a:lnTo>
                    <a:pt x="3744092" y="9264"/>
                  </a:lnTo>
                  <a:lnTo>
                    <a:pt x="3698201" y="0"/>
                  </a:lnTo>
                  <a:close/>
                </a:path>
              </a:pathLst>
            </a:custGeom>
            <a:solidFill>
              <a:srgbClr val="FCD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627376" y="1539240"/>
              <a:ext cx="3816350" cy="521334"/>
            </a:xfrm>
            <a:custGeom>
              <a:avLst/>
              <a:gdLst/>
              <a:ahLst/>
              <a:cxnLst/>
              <a:rect l="l" t="t" r="r" b="b"/>
              <a:pathLst>
                <a:path w="3816350" h="521335">
                  <a:moveTo>
                    <a:pt x="0" y="117894"/>
                  </a:moveTo>
                  <a:lnTo>
                    <a:pt x="9264" y="72003"/>
                  </a:lnTo>
                  <a:lnTo>
                    <a:pt x="34529" y="34529"/>
                  </a:lnTo>
                  <a:lnTo>
                    <a:pt x="72003" y="9264"/>
                  </a:lnTo>
                  <a:lnTo>
                    <a:pt x="117894" y="0"/>
                  </a:lnTo>
                  <a:lnTo>
                    <a:pt x="3698201" y="0"/>
                  </a:lnTo>
                  <a:lnTo>
                    <a:pt x="3744092" y="9264"/>
                  </a:lnTo>
                  <a:lnTo>
                    <a:pt x="3781566" y="34529"/>
                  </a:lnTo>
                  <a:lnTo>
                    <a:pt x="3806831" y="72003"/>
                  </a:lnTo>
                  <a:lnTo>
                    <a:pt x="3816096" y="117894"/>
                  </a:lnTo>
                  <a:lnTo>
                    <a:pt x="3816096" y="403313"/>
                  </a:lnTo>
                  <a:lnTo>
                    <a:pt x="3806831" y="449204"/>
                  </a:lnTo>
                  <a:lnTo>
                    <a:pt x="3781566" y="486678"/>
                  </a:lnTo>
                  <a:lnTo>
                    <a:pt x="3744092" y="511943"/>
                  </a:lnTo>
                  <a:lnTo>
                    <a:pt x="3698201" y="521208"/>
                  </a:lnTo>
                  <a:lnTo>
                    <a:pt x="117894" y="521208"/>
                  </a:lnTo>
                  <a:lnTo>
                    <a:pt x="72003" y="511943"/>
                  </a:lnTo>
                  <a:lnTo>
                    <a:pt x="34529" y="486678"/>
                  </a:lnTo>
                  <a:lnTo>
                    <a:pt x="9264" y="449204"/>
                  </a:lnTo>
                  <a:lnTo>
                    <a:pt x="0" y="403313"/>
                  </a:lnTo>
                  <a:lnTo>
                    <a:pt x="0" y="117894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2887598" y="1596961"/>
            <a:ext cx="3295650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0205" marR="5080" indent="-358140">
              <a:lnSpc>
                <a:spcPct val="100000"/>
              </a:lnSpc>
              <a:spcBef>
                <a:spcPts val="105"/>
              </a:spcBef>
            </a:pPr>
            <a:r>
              <a:rPr lang="sq-AL" sz="800" dirty="0">
                <a:latin typeface="Arial"/>
                <a:cs typeface="Arial"/>
              </a:rPr>
              <a:t> </a:t>
            </a:r>
            <a:endParaRPr sz="800" dirty="0">
              <a:latin typeface="Arial"/>
              <a:cs typeface="Arial"/>
            </a:endParaRPr>
          </a:p>
        </p:txBody>
      </p:sp>
      <p:grpSp>
        <p:nvGrpSpPr>
          <p:cNvPr id="64" name="object 64"/>
          <p:cNvGrpSpPr/>
          <p:nvPr/>
        </p:nvGrpSpPr>
        <p:grpSpPr>
          <a:xfrm>
            <a:off x="2598801" y="836663"/>
            <a:ext cx="3910965" cy="670560"/>
            <a:chOff x="2580132" y="809244"/>
            <a:chExt cx="3910965" cy="670560"/>
          </a:xfrm>
        </p:grpSpPr>
        <p:sp>
          <p:nvSpPr>
            <p:cNvPr id="65" name="object 65"/>
            <p:cNvSpPr/>
            <p:nvPr/>
          </p:nvSpPr>
          <p:spPr>
            <a:xfrm>
              <a:off x="2580132" y="809244"/>
              <a:ext cx="3910584" cy="670560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627376" y="836663"/>
              <a:ext cx="3816350" cy="576580"/>
            </a:xfrm>
            <a:custGeom>
              <a:avLst/>
              <a:gdLst/>
              <a:ahLst/>
              <a:cxnLst/>
              <a:rect l="l" t="t" r="r" b="b"/>
              <a:pathLst>
                <a:path w="3816350" h="576580">
                  <a:moveTo>
                    <a:pt x="3685781" y="0"/>
                  </a:moveTo>
                  <a:lnTo>
                    <a:pt x="130302" y="0"/>
                  </a:lnTo>
                  <a:lnTo>
                    <a:pt x="79584" y="10240"/>
                  </a:lnTo>
                  <a:lnTo>
                    <a:pt x="38166" y="38168"/>
                  </a:lnTo>
                  <a:lnTo>
                    <a:pt x="10240" y="79590"/>
                  </a:lnTo>
                  <a:lnTo>
                    <a:pt x="0" y="130314"/>
                  </a:lnTo>
                  <a:lnTo>
                    <a:pt x="0" y="445770"/>
                  </a:lnTo>
                  <a:lnTo>
                    <a:pt x="10240" y="496492"/>
                  </a:lnTo>
                  <a:lnTo>
                    <a:pt x="38166" y="537910"/>
                  </a:lnTo>
                  <a:lnTo>
                    <a:pt x="79584" y="565833"/>
                  </a:lnTo>
                  <a:lnTo>
                    <a:pt x="130302" y="576072"/>
                  </a:lnTo>
                  <a:lnTo>
                    <a:pt x="3685781" y="576072"/>
                  </a:lnTo>
                  <a:lnTo>
                    <a:pt x="3736505" y="565833"/>
                  </a:lnTo>
                  <a:lnTo>
                    <a:pt x="3777927" y="537910"/>
                  </a:lnTo>
                  <a:lnTo>
                    <a:pt x="3805855" y="496492"/>
                  </a:lnTo>
                  <a:lnTo>
                    <a:pt x="3816096" y="445770"/>
                  </a:lnTo>
                  <a:lnTo>
                    <a:pt x="3816096" y="130314"/>
                  </a:lnTo>
                  <a:lnTo>
                    <a:pt x="3805855" y="79590"/>
                  </a:lnTo>
                  <a:lnTo>
                    <a:pt x="3777927" y="38168"/>
                  </a:lnTo>
                  <a:lnTo>
                    <a:pt x="3736505" y="10240"/>
                  </a:lnTo>
                  <a:lnTo>
                    <a:pt x="3685781" y="0"/>
                  </a:lnTo>
                  <a:close/>
                </a:path>
              </a:pathLst>
            </a:custGeom>
            <a:solidFill>
              <a:srgbClr val="FAC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627376" y="836663"/>
              <a:ext cx="3816350" cy="576580"/>
            </a:xfrm>
            <a:custGeom>
              <a:avLst/>
              <a:gdLst/>
              <a:ahLst/>
              <a:cxnLst/>
              <a:rect l="l" t="t" r="r" b="b"/>
              <a:pathLst>
                <a:path w="3816350" h="576580">
                  <a:moveTo>
                    <a:pt x="0" y="130314"/>
                  </a:moveTo>
                  <a:lnTo>
                    <a:pt x="10240" y="79590"/>
                  </a:lnTo>
                  <a:lnTo>
                    <a:pt x="38166" y="38168"/>
                  </a:lnTo>
                  <a:lnTo>
                    <a:pt x="79584" y="10240"/>
                  </a:lnTo>
                  <a:lnTo>
                    <a:pt x="130302" y="0"/>
                  </a:lnTo>
                  <a:lnTo>
                    <a:pt x="3685781" y="0"/>
                  </a:lnTo>
                  <a:lnTo>
                    <a:pt x="3736505" y="10240"/>
                  </a:lnTo>
                  <a:lnTo>
                    <a:pt x="3777927" y="38168"/>
                  </a:lnTo>
                  <a:lnTo>
                    <a:pt x="3805855" y="79590"/>
                  </a:lnTo>
                  <a:lnTo>
                    <a:pt x="3816096" y="130314"/>
                  </a:lnTo>
                  <a:lnTo>
                    <a:pt x="3816096" y="445770"/>
                  </a:lnTo>
                  <a:lnTo>
                    <a:pt x="3805855" y="496492"/>
                  </a:lnTo>
                  <a:lnTo>
                    <a:pt x="3777927" y="537910"/>
                  </a:lnTo>
                  <a:lnTo>
                    <a:pt x="3736505" y="565833"/>
                  </a:lnTo>
                  <a:lnTo>
                    <a:pt x="3685781" y="576072"/>
                  </a:lnTo>
                  <a:lnTo>
                    <a:pt x="130302" y="576072"/>
                  </a:lnTo>
                  <a:lnTo>
                    <a:pt x="79584" y="565833"/>
                  </a:lnTo>
                  <a:lnTo>
                    <a:pt x="38166" y="537910"/>
                  </a:lnTo>
                  <a:lnTo>
                    <a:pt x="10240" y="496492"/>
                  </a:lnTo>
                  <a:lnTo>
                    <a:pt x="0" y="445770"/>
                  </a:lnTo>
                  <a:lnTo>
                    <a:pt x="0" y="130314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9" name="object 69"/>
          <p:cNvGrpSpPr/>
          <p:nvPr/>
        </p:nvGrpSpPr>
        <p:grpSpPr>
          <a:xfrm>
            <a:off x="259079" y="2267392"/>
            <a:ext cx="6229350" cy="2534920"/>
            <a:chOff x="307847" y="2276855"/>
            <a:chExt cx="6229350" cy="2534920"/>
          </a:xfrm>
        </p:grpSpPr>
        <p:sp>
          <p:nvSpPr>
            <p:cNvPr id="70" name="object 70"/>
            <p:cNvSpPr/>
            <p:nvPr/>
          </p:nvSpPr>
          <p:spPr>
            <a:xfrm>
              <a:off x="2556509" y="2295905"/>
              <a:ext cx="3961765" cy="18415"/>
            </a:xfrm>
            <a:custGeom>
              <a:avLst/>
              <a:gdLst/>
              <a:ahLst/>
              <a:cxnLst/>
              <a:rect l="l" t="t" r="r" b="b"/>
              <a:pathLst>
                <a:path w="3961765" h="18414">
                  <a:moveTo>
                    <a:pt x="0" y="0"/>
                  </a:moveTo>
                  <a:lnTo>
                    <a:pt x="3961358" y="18148"/>
                  </a:lnTo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307847" y="4154436"/>
              <a:ext cx="2382012" cy="656831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355091" y="4181855"/>
              <a:ext cx="2287905" cy="562610"/>
            </a:xfrm>
            <a:custGeom>
              <a:avLst/>
              <a:gdLst/>
              <a:ahLst/>
              <a:cxnLst/>
              <a:rect l="l" t="t" r="r" b="b"/>
              <a:pathLst>
                <a:path w="2287905" h="562610">
                  <a:moveTo>
                    <a:pt x="2160320" y="0"/>
                  </a:moveTo>
                  <a:lnTo>
                    <a:pt x="127203" y="0"/>
                  </a:lnTo>
                  <a:lnTo>
                    <a:pt x="77688" y="9995"/>
                  </a:lnTo>
                  <a:lnTo>
                    <a:pt x="37255" y="37255"/>
                  </a:lnTo>
                  <a:lnTo>
                    <a:pt x="9995" y="77688"/>
                  </a:lnTo>
                  <a:lnTo>
                    <a:pt x="0" y="127203"/>
                  </a:lnTo>
                  <a:lnTo>
                    <a:pt x="0" y="435152"/>
                  </a:lnTo>
                  <a:lnTo>
                    <a:pt x="9995" y="484662"/>
                  </a:lnTo>
                  <a:lnTo>
                    <a:pt x="37255" y="525095"/>
                  </a:lnTo>
                  <a:lnTo>
                    <a:pt x="77688" y="552358"/>
                  </a:lnTo>
                  <a:lnTo>
                    <a:pt x="127203" y="562356"/>
                  </a:lnTo>
                  <a:lnTo>
                    <a:pt x="2160320" y="562356"/>
                  </a:lnTo>
                  <a:lnTo>
                    <a:pt x="2209835" y="552358"/>
                  </a:lnTo>
                  <a:lnTo>
                    <a:pt x="2250268" y="525095"/>
                  </a:lnTo>
                  <a:lnTo>
                    <a:pt x="2277528" y="484662"/>
                  </a:lnTo>
                  <a:lnTo>
                    <a:pt x="2287524" y="435152"/>
                  </a:lnTo>
                  <a:lnTo>
                    <a:pt x="2287524" y="127203"/>
                  </a:lnTo>
                  <a:lnTo>
                    <a:pt x="2277528" y="77688"/>
                  </a:lnTo>
                  <a:lnTo>
                    <a:pt x="2250268" y="37255"/>
                  </a:lnTo>
                  <a:lnTo>
                    <a:pt x="2209835" y="9995"/>
                  </a:lnTo>
                  <a:lnTo>
                    <a:pt x="2160320" y="0"/>
                  </a:lnTo>
                  <a:close/>
                </a:path>
              </a:pathLst>
            </a:custGeom>
            <a:solidFill>
              <a:srgbClr val="FCD5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355091" y="4181855"/>
              <a:ext cx="2287905" cy="562610"/>
            </a:xfrm>
            <a:custGeom>
              <a:avLst/>
              <a:gdLst/>
              <a:ahLst/>
              <a:cxnLst/>
              <a:rect l="l" t="t" r="r" b="b"/>
              <a:pathLst>
                <a:path w="2287905" h="562610">
                  <a:moveTo>
                    <a:pt x="0" y="127203"/>
                  </a:moveTo>
                  <a:lnTo>
                    <a:pt x="9995" y="77688"/>
                  </a:lnTo>
                  <a:lnTo>
                    <a:pt x="37255" y="37255"/>
                  </a:lnTo>
                  <a:lnTo>
                    <a:pt x="77688" y="9995"/>
                  </a:lnTo>
                  <a:lnTo>
                    <a:pt x="127203" y="0"/>
                  </a:lnTo>
                  <a:lnTo>
                    <a:pt x="2160320" y="0"/>
                  </a:lnTo>
                  <a:lnTo>
                    <a:pt x="2209835" y="9995"/>
                  </a:lnTo>
                  <a:lnTo>
                    <a:pt x="2250268" y="37255"/>
                  </a:lnTo>
                  <a:lnTo>
                    <a:pt x="2277528" y="77688"/>
                  </a:lnTo>
                  <a:lnTo>
                    <a:pt x="2287524" y="127203"/>
                  </a:lnTo>
                  <a:lnTo>
                    <a:pt x="2287524" y="435152"/>
                  </a:lnTo>
                  <a:lnTo>
                    <a:pt x="2277528" y="484662"/>
                  </a:lnTo>
                  <a:lnTo>
                    <a:pt x="2250268" y="525095"/>
                  </a:lnTo>
                  <a:lnTo>
                    <a:pt x="2209835" y="552358"/>
                  </a:lnTo>
                  <a:lnTo>
                    <a:pt x="2160320" y="562356"/>
                  </a:lnTo>
                  <a:lnTo>
                    <a:pt x="127203" y="562356"/>
                  </a:lnTo>
                  <a:lnTo>
                    <a:pt x="77688" y="552358"/>
                  </a:lnTo>
                  <a:lnTo>
                    <a:pt x="37255" y="525095"/>
                  </a:lnTo>
                  <a:lnTo>
                    <a:pt x="9995" y="484662"/>
                  </a:lnTo>
                  <a:lnTo>
                    <a:pt x="0" y="435152"/>
                  </a:lnTo>
                  <a:lnTo>
                    <a:pt x="0" y="127203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4" name="object 74"/>
          <p:cNvSpPr txBox="1"/>
          <p:nvPr/>
        </p:nvSpPr>
        <p:spPr>
          <a:xfrm>
            <a:off x="355091" y="4156926"/>
            <a:ext cx="2132076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Këshilltar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për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përgatitjen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e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marrëveshjeve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për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mbështetjen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financiare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të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investimeve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-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ndihma</a:t>
            </a:r>
            <a:r>
              <a:rPr lang="en-GB" sz="9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  <a:cs typeface="Arial"/>
              </a:rPr>
              <a:t>shtetërore</a:t>
            </a:r>
            <a:endParaRPr lang="en-GB" sz="9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6469379" y="5340096"/>
            <a:ext cx="2578735" cy="791210"/>
            <a:chOff x="6469379" y="5340096"/>
            <a:chExt cx="2578735" cy="791210"/>
          </a:xfrm>
        </p:grpSpPr>
        <p:sp>
          <p:nvSpPr>
            <p:cNvPr id="76" name="object 76"/>
            <p:cNvSpPr/>
            <p:nvPr/>
          </p:nvSpPr>
          <p:spPr>
            <a:xfrm>
              <a:off x="6469379" y="5340096"/>
              <a:ext cx="2578607" cy="790956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6516623" y="5367528"/>
              <a:ext cx="2484120" cy="696595"/>
            </a:xfrm>
            <a:custGeom>
              <a:avLst/>
              <a:gdLst/>
              <a:ahLst/>
              <a:cxnLst/>
              <a:rect l="l" t="t" r="r" b="b"/>
              <a:pathLst>
                <a:path w="2484120" h="696595">
                  <a:moveTo>
                    <a:pt x="2326576" y="0"/>
                  </a:moveTo>
                  <a:lnTo>
                    <a:pt x="157543" y="0"/>
                  </a:lnTo>
                  <a:lnTo>
                    <a:pt x="107748" y="8031"/>
                  </a:lnTo>
                  <a:lnTo>
                    <a:pt x="64500" y="30397"/>
                  </a:lnTo>
                  <a:lnTo>
                    <a:pt x="30397" y="64500"/>
                  </a:lnTo>
                  <a:lnTo>
                    <a:pt x="8031" y="107748"/>
                  </a:lnTo>
                  <a:lnTo>
                    <a:pt x="0" y="157543"/>
                  </a:lnTo>
                  <a:lnTo>
                    <a:pt x="0" y="538937"/>
                  </a:lnTo>
                  <a:lnTo>
                    <a:pt x="8031" y="588731"/>
                  </a:lnTo>
                  <a:lnTo>
                    <a:pt x="30397" y="631975"/>
                  </a:lnTo>
                  <a:lnTo>
                    <a:pt x="64500" y="666075"/>
                  </a:lnTo>
                  <a:lnTo>
                    <a:pt x="107748" y="688437"/>
                  </a:lnTo>
                  <a:lnTo>
                    <a:pt x="157543" y="696468"/>
                  </a:lnTo>
                  <a:lnTo>
                    <a:pt x="2326576" y="696468"/>
                  </a:lnTo>
                  <a:lnTo>
                    <a:pt x="2376371" y="688437"/>
                  </a:lnTo>
                  <a:lnTo>
                    <a:pt x="2419619" y="666075"/>
                  </a:lnTo>
                  <a:lnTo>
                    <a:pt x="2453722" y="631975"/>
                  </a:lnTo>
                  <a:lnTo>
                    <a:pt x="2476088" y="588731"/>
                  </a:lnTo>
                  <a:lnTo>
                    <a:pt x="2484120" y="538937"/>
                  </a:lnTo>
                  <a:lnTo>
                    <a:pt x="2484120" y="157543"/>
                  </a:lnTo>
                  <a:lnTo>
                    <a:pt x="2476088" y="107748"/>
                  </a:lnTo>
                  <a:lnTo>
                    <a:pt x="2453722" y="64500"/>
                  </a:lnTo>
                  <a:lnTo>
                    <a:pt x="2419619" y="30397"/>
                  </a:lnTo>
                  <a:lnTo>
                    <a:pt x="2376371" y="8031"/>
                  </a:lnTo>
                  <a:lnTo>
                    <a:pt x="2326576" y="0"/>
                  </a:lnTo>
                  <a:close/>
                </a:path>
              </a:pathLst>
            </a:custGeom>
            <a:solidFill>
              <a:srgbClr val="FDE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6516623" y="5367528"/>
              <a:ext cx="2484120" cy="696595"/>
            </a:xfrm>
            <a:custGeom>
              <a:avLst/>
              <a:gdLst/>
              <a:ahLst/>
              <a:cxnLst/>
              <a:rect l="l" t="t" r="r" b="b"/>
              <a:pathLst>
                <a:path w="2484120" h="696595">
                  <a:moveTo>
                    <a:pt x="0" y="157543"/>
                  </a:moveTo>
                  <a:lnTo>
                    <a:pt x="8031" y="107748"/>
                  </a:lnTo>
                  <a:lnTo>
                    <a:pt x="30397" y="64500"/>
                  </a:lnTo>
                  <a:lnTo>
                    <a:pt x="64500" y="30397"/>
                  </a:lnTo>
                  <a:lnTo>
                    <a:pt x="107748" y="8031"/>
                  </a:lnTo>
                  <a:lnTo>
                    <a:pt x="157543" y="0"/>
                  </a:lnTo>
                  <a:lnTo>
                    <a:pt x="2326576" y="0"/>
                  </a:lnTo>
                  <a:lnTo>
                    <a:pt x="2376371" y="8031"/>
                  </a:lnTo>
                  <a:lnTo>
                    <a:pt x="2419619" y="30397"/>
                  </a:lnTo>
                  <a:lnTo>
                    <a:pt x="2453722" y="64500"/>
                  </a:lnTo>
                  <a:lnTo>
                    <a:pt x="2476088" y="107748"/>
                  </a:lnTo>
                  <a:lnTo>
                    <a:pt x="2484120" y="157543"/>
                  </a:lnTo>
                  <a:lnTo>
                    <a:pt x="2484120" y="538937"/>
                  </a:lnTo>
                  <a:lnTo>
                    <a:pt x="2476088" y="588731"/>
                  </a:lnTo>
                  <a:lnTo>
                    <a:pt x="2453722" y="631975"/>
                  </a:lnTo>
                  <a:lnTo>
                    <a:pt x="2419619" y="666075"/>
                  </a:lnTo>
                  <a:lnTo>
                    <a:pt x="2376371" y="688437"/>
                  </a:lnTo>
                  <a:lnTo>
                    <a:pt x="2326576" y="696468"/>
                  </a:lnTo>
                  <a:lnTo>
                    <a:pt x="157543" y="696468"/>
                  </a:lnTo>
                  <a:lnTo>
                    <a:pt x="107748" y="688437"/>
                  </a:lnTo>
                  <a:lnTo>
                    <a:pt x="64500" y="666075"/>
                  </a:lnTo>
                  <a:lnTo>
                    <a:pt x="30397" y="631975"/>
                  </a:lnTo>
                  <a:lnTo>
                    <a:pt x="8031" y="588731"/>
                  </a:lnTo>
                  <a:lnTo>
                    <a:pt x="0" y="538937"/>
                  </a:lnTo>
                  <a:lnTo>
                    <a:pt x="0" y="157543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6667054" y="5404833"/>
            <a:ext cx="220916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1905" algn="ctr">
              <a:lnSpc>
                <a:spcPct val="100000"/>
              </a:lnSpc>
              <a:spcBef>
                <a:spcPts val="100"/>
              </a:spcBef>
            </a:pPr>
            <a:r>
              <a:rPr lang="en-GB" sz="1000" dirty="0" err="1">
                <a:latin typeface="StobiSerif Regular" panose="02000503060000020004" pitchFamily="50" charset="0"/>
                <a:cs typeface="Arial"/>
              </a:rPr>
              <a:t>Bashkëpunëtor</a:t>
            </a:r>
            <a:r>
              <a:rPr lang="en-GB" sz="10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  <a:cs typeface="Arial"/>
              </a:rPr>
              <a:t>për</a:t>
            </a:r>
            <a:r>
              <a:rPr lang="en-GB" sz="10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  <a:cs typeface="Arial"/>
              </a:rPr>
              <a:t>përgatitjen</a:t>
            </a:r>
            <a:r>
              <a:rPr lang="en-GB" sz="1000" dirty="0">
                <a:latin typeface="StobiSerif Regular" panose="02000503060000020004" pitchFamily="50" charset="0"/>
                <a:cs typeface="Arial"/>
              </a:rPr>
              <a:t> e </a:t>
            </a:r>
            <a:r>
              <a:rPr lang="en-GB" sz="1000" dirty="0" err="1">
                <a:latin typeface="StobiSerif Regular" panose="02000503060000020004" pitchFamily="50" charset="0"/>
                <a:cs typeface="Arial"/>
              </a:rPr>
              <a:t>dokumenteve</a:t>
            </a:r>
            <a:r>
              <a:rPr lang="en-GB" sz="10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  <a:cs typeface="Arial"/>
              </a:rPr>
              <a:t>për</a:t>
            </a:r>
            <a:r>
              <a:rPr lang="en-GB" sz="10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  <a:cs typeface="Arial"/>
              </a:rPr>
              <a:t>pagesën</a:t>
            </a:r>
            <a:r>
              <a:rPr lang="en-GB" sz="1000" dirty="0">
                <a:latin typeface="StobiSerif Regular" panose="02000503060000020004" pitchFamily="50" charset="0"/>
                <a:cs typeface="Arial"/>
              </a:rPr>
              <a:t> e </a:t>
            </a:r>
            <a:r>
              <a:rPr lang="en-GB" sz="1000" dirty="0" err="1">
                <a:latin typeface="StobiSerif Regular" panose="02000503060000020004" pitchFamily="50" charset="0"/>
                <a:cs typeface="Arial"/>
              </a:rPr>
              <a:t>mbështetjes</a:t>
            </a:r>
            <a:r>
              <a:rPr lang="en-GB" sz="10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  <a:cs typeface="Arial"/>
              </a:rPr>
              <a:t>financiare</a:t>
            </a:r>
            <a:r>
              <a:rPr lang="en-GB" sz="10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  <a:cs typeface="Arial"/>
              </a:rPr>
              <a:t>të</a:t>
            </a:r>
            <a:r>
              <a:rPr lang="en-GB" sz="10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  <a:cs typeface="Arial"/>
              </a:rPr>
              <a:t>investimeve</a:t>
            </a:r>
            <a:r>
              <a:rPr lang="en-GB" sz="1000" dirty="0">
                <a:latin typeface="StobiSerif Regular" panose="02000503060000020004" pitchFamily="50" charset="0"/>
                <a:cs typeface="Arial"/>
              </a:rPr>
              <a:t> - </a:t>
            </a:r>
            <a:r>
              <a:rPr lang="en-GB" sz="1000" dirty="0" err="1">
                <a:latin typeface="StobiSerif Regular" panose="02000503060000020004" pitchFamily="50" charset="0"/>
                <a:cs typeface="Arial"/>
              </a:rPr>
              <a:t>ndihmë</a:t>
            </a:r>
            <a:r>
              <a:rPr lang="en-GB" sz="100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  <a:cs typeface="Arial"/>
              </a:rPr>
              <a:t>shtetërore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80" name="object 80"/>
          <p:cNvGrpSpPr/>
          <p:nvPr/>
        </p:nvGrpSpPr>
        <p:grpSpPr>
          <a:xfrm>
            <a:off x="6502907" y="4634100"/>
            <a:ext cx="2545079" cy="741045"/>
            <a:chOff x="6502907" y="4640579"/>
            <a:chExt cx="2578735" cy="741045"/>
          </a:xfrm>
        </p:grpSpPr>
        <p:sp>
          <p:nvSpPr>
            <p:cNvPr id="81" name="object 81"/>
            <p:cNvSpPr/>
            <p:nvPr/>
          </p:nvSpPr>
          <p:spPr>
            <a:xfrm>
              <a:off x="6502907" y="4640579"/>
              <a:ext cx="2578607" cy="740663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6606539" y="5283377"/>
              <a:ext cx="2369819" cy="75006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6550151" y="4668011"/>
              <a:ext cx="2484120" cy="646430"/>
            </a:xfrm>
            <a:custGeom>
              <a:avLst/>
              <a:gdLst/>
              <a:ahLst/>
              <a:cxnLst/>
              <a:rect l="l" t="t" r="r" b="b"/>
              <a:pathLst>
                <a:path w="2484120" h="646429">
                  <a:moveTo>
                    <a:pt x="2337955" y="0"/>
                  </a:moveTo>
                  <a:lnTo>
                    <a:pt x="146164" y="0"/>
                  </a:lnTo>
                  <a:lnTo>
                    <a:pt x="99966" y="7451"/>
                  </a:lnTo>
                  <a:lnTo>
                    <a:pt x="59842" y="28202"/>
                  </a:lnTo>
                  <a:lnTo>
                    <a:pt x="28202" y="59842"/>
                  </a:lnTo>
                  <a:lnTo>
                    <a:pt x="7451" y="99966"/>
                  </a:lnTo>
                  <a:lnTo>
                    <a:pt x="0" y="146164"/>
                  </a:lnTo>
                  <a:lnTo>
                    <a:pt x="0" y="500011"/>
                  </a:lnTo>
                  <a:lnTo>
                    <a:pt x="7451" y="546209"/>
                  </a:lnTo>
                  <a:lnTo>
                    <a:pt x="28202" y="586333"/>
                  </a:lnTo>
                  <a:lnTo>
                    <a:pt x="59842" y="617973"/>
                  </a:lnTo>
                  <a:lnTo>
                    <a:pt x="99966" y="638724"/>
                  </a:lnTo>
                  <a:lnTo>
                    <a:pt x="146164" y="646175"/>
                  </a:lnTo>
                  <a:lnTo>
                    <a:pt x="2337955" y="646175"/>
                  </a:lnTo>
                  <a:lnTo>
                    <a:pt x="2384153" y="638724"/>
                  </a:lnTo>
                  <a:lnTo>
                    <a:pt x="2424277" y="617973"/>
                  </a:lnTo>
                  <a:lnTo>
                    <a:pt x="2455917" y="586333"/>
                  </a:lnTo>
                  <a:lnTo>
                    <a:pt x="2476668" y="546209"/>
                  </a:lnTo>
                  <a:lnTo>
                    <a:pt x="2484120" y="500011"/>
                  </a:lnTo>
                  <a:lnTo>
                    <a:pt x="2484120" y="146164"/>
                  </a:lnTo>
                  <a:lnTo>
                    <a:pt x="2476668" y="99966"/>
                  </a:lnTo>
                  <a:lnTo>
                    <a:pt x="2455917" y="59842"/>
                  </a:lnTo>
                  <a:lnTo>
                    <a:pt x="2424277" y="28202"/>
                  </a:lnTo>
                  <a:lnTo>
                    <a:pt x="2384153" y="7451"/>
                  </a:lnTo>
                  <a:lnTo>
                    <a:pt x="2337955" y="0"/>
                  </a:lnTo>
                  <a:close/>
                </a:path>
              </a:pathLst>
            </a:custGeom>
            <a:solidFill>
              <a:srgbClr val="FFD7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6550151" y="4668011"/>
              <a:ext cx="2484120" cy="646430"/>
            </a:xfrm>
            <a:custGeom>
              <a:avLst/>
              <a:gdLst/>
              <a:ahLst/>
              <a:cxnLst/>
              <a:rect l="l" t="t" r="r" b="b"/>
              <a:pathLst>
                <a:path w="2484120" h="646429">
                  <a:moveTo>
                    <a:pt x="0" y="146164"/>
                  </a:moveTo>
                  <a:lnTo>
                    <a:pt x="7451" y="99966"/>
                  </a:lnTo>
                  <a:lnTo>
                    <a:pt x="28202" y="59842"/>
                  </a:lnTo>
                  <a:lnTo>
                    <a:pt x="59842" y="28202"/>
                  </a:lnTo>
                  <a:lnTo>
                    <a:pt x="99966" y="7451"/>
                  </a:lnTo>
                  <a:lnTo>
                    <a:pt x="146164" y="0"/>
                  </a:lnTo>
                  <a:lnTo>
                    <a:pt x="2337955" y="0"/>
                  </a:lnTo>
                  <a:lnTo>
                    <a:pt x="2384153" y="7451"/>
                  </a:lnTo>
                  <a:lnTo>
                    <a:pt x="2424277" y="28202"/>
                  </a:lnTo>
                  <a:lnTo>
                    <a:pt x="2455917" y="59842"/>
                  </a:lnTo>
                  <a:lnTo>
                    <a:pt x="2476668" y="99966"/>
                  </a:lnTo>
                  <a:lnTo>
                    <a:pt x="2484120" y="146164"/>
                  </a:lnTo>
                  <a:lnTo>
                    <a:pt x="2484120" y="500011"/>
                  </a:lnTo>
                  <a:lnTo>
                    <a:pt x="2476668" y="546209"/>
                  </a:lnTo>
                  <a:lnTo>
                    <a:pt x="2455917" y="586333"/>
                  </a:lnTo>
                  <a:lnTo>
                    <a:pt x="2424277" y="617973"/>
                  </a:lnTo>
                  <a:lnTo>
                    <a:pt x="2384153" y="638724"/>
                  </a:lnTo>
                  <a:lnTo>
                    <a:pt x="2337955" y="646175"/>
                  </a:lnTo>
                  <a:lnTo>
                    <a:pt x="146164" y="646175"/>
                  </a:lnTo>
                  <a:lnTo>
                    <a:pt x="99966" y="638724"/>
                  </a:lnTo>
                  <a:lnTo>
                    <a:pt x="59842" y="617973"/>
                  </a:lnTo>
                  <a:lnTo>
                    <a:pt x="28202" y="586333"/>
                  </a:lnTo>
                  <a:lnTo>
                    <a:pt x="7451" y="546209"/>
                  </a:lnTo>
                  <a:lnTo>
                    <a:pt x="0" y="500011"/>
                  </a:lnTo>
                  <a:lnTo>
                    <a:pt x="0" y="146164"/>
                  </a:lnTo>
                  <a:close/>
                </a:path>
              </a:pathLst>
            </a:custGeom>
            <a:ln w="9143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5" name="object 85"/>
          <p:cNvSpPr txBox="1"/>
          <p:nvPr/>
        </p:nvSpPr>
        <p:spPr>
          <a:xfrm>
            <a:off x="6480764" y="4664170"/>
            <a:ext cx="2496314" cy="6412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  <a:spcBef>
                <a:spcPts val="100"/>
              </a:spcBef>
            </a:pPr>
            <a:r>
              <a:rPr lang="sq-AL" sz="1000" spc="-75" dirty="0">
                <a:latin typeface="StobiSerif Regular" panose="02000503060000020004" pitchFamily="50" charset="0"/>
                <a:cs typeface="Arial"/>
              </a:rPr>
              <a:t>Bashkëpunëtor i lartë - për përgatitjen e dokumenteve për pagesën e mbështetjes  financiare për investime - ndihmë shtetërore</a:t>
            </a:r>
          </a:p>
          <a:p>
            <a:pPr marL="12700" marR="5080" indent="-1905" algn="ctr">
              <a:lnSpc>
                <a:spcPct val="100000"/>
              </a:lnSpc>
              <a:spcBef>
                <a:spcPts val="100"/>
              </a:spcBef>
            </a:pPr>
            <a:r>
              <a:rPr sz="1000" spc="-75" dirty="0">
                <a:latin typeface="StobiSerif Regular" panose="02000503060000020004" pitchFamily="50" charset="0"/>
                <a:cs typeface="Arial"/>
              </a:rPr>
              <a:t>(</a:t>
            </a:r>
            <a:r>
              <a:rPr lang="sq-AL" sz="1000" spc="-75" dirty="0">
                <a:latin typeface="StobiSerif Regular" panose="02000503060000020004" pitchFamily="50" charset="0"/>
                <a:cs typeface="Arial"/>
              </a:rPr>
              <a:t>Sasha Ginoski</a:t>
            </a:r>
            <a:r>
              <a:rPr sz="1000" spc="-30" dirty="0">
                <a:latin typeface="StobiSerif Regular" panose="02000503060000020004" pitchFamily="50" charset="0"/>
                <a:cs typeface="Arial"/>
              </a:rPr>
              <a:t>)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86" name="object 86"/>
          <p:cNvGrpSpPr/>
          <p:nvPr/>
        </p:nvGrpSpPr>
        <p:grpSpPr>
          <a:xfrm>
            <a:off x="6502908" y="6089903"/>
            <a:ext cx="2569464" cy="741045"/>
            <a:chOff x="6502907" y="6089903"/>
            <a:chExt cx="2616835" cy="741045"/>
          </a:xfrm>
        </p:grpSpPr>
        <p:sp>
          <p:nvSpPr>
            <p:cNvPr id="87" name="object 87"/>
            <p:cNvSpPr/>
            <p:nvPr/>
          </p:nvSpPr>
          <p:spPr>
            <a:xfrm>
              <a:off x="6502907" y="6089903"/>
              <a:ext cx="2616707" cy="740663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8994228" y="6668350"/>
              <a:ext cx="68999" cy="78396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6583679" y="6710502"/>
              <a:ext cx="44615" cy="36245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6550151" y="6117335"/>
              <a:ext cx="2522220" cy="646430"/>
            </a:xfrm>
            <a:custGeom>
              <a:avLst/>
              <a:gdLst/>
              <a:ahLst/>
              <a:cxnLst/>
              <a:rect l="l" t="t" r="r" b="b"/>
              <a:pathLst>
                <a:path w="2522220" h="646429">
                  <a:moveTo>
                    <a:pt x="2376055" y="0"/>
                  </a:moveTo>
                  <a:lnTo>
                    <a:pt x="146164" y="0"/>
                  </a:lnTo>
                  <a:lnTo>
                    <a:pt x="99966" y="7451"/>
                  </a:lnTo>
                  <a:lnTo>
                    <a:pt x="59842" y="28202"/>
                  </a:lnTo>
                  <a:lnTo>
                    <a:pt x="28202" y="59842"/>
                  </a:lnTo>
                  <a:lnTo>
                    <a:pt x="7451" y="99966"/>
                  </a:lnTo>
                  <a:lnTo>
                    <a:pt x="0" y="146164"/>
                  </a:lnTo>
                  <a:lnTo>
                    <a:pt x="0" y="500011"/>
                  </a:lnTo>
                  <a:lnTo>
                    <a:pt x="7451" y="546209"/>
                  </a:lnTo>
                  <a:lnTo>
                    <a:pt x="28202" y="586333"/>
                  </a:lnTo>
                  <a:lnTo>
                    <a:pt x="59842" y="617973"/>
                  </a:lnTo>
                  <a:lnTo>
                    <a:pt x="99966" y="638724"/>
                  </a:lnTo>
                  <a:lnTo>
                    <a:pt x="146164" y="646176"/>
                  </a:lnTo>
                  <a:lnTo>
                    <a:pt x="2376055" y="646176"/>
                  </a:lnTo>
                  <a:lnTo>
                    <a:pt x="2422253" y="638724"/>
                  </a:lnTo>
                  <a:lnTo>
                    <a:pt x="2462377" y="617973"/>
                  </a:lnTo>
                  <a:lnTo>
                    <a:pt x="2494017" y="586333"/>
                  </a:lnTo>
                  <a:lnTo>
                    <a:pt x="2514768" y="546209"/>
                  </a:lnTo>
                  <a:lnTo>
                    <a:pt x="2522220" y="500011"/>
                  </a:lnTo>
                  <a:lnTo>
                    <a:pt x="2522220" y="146164"/>
                  </a:lnTo>
                  <a:lnTo>
                    <a:pt x="2514768" y="99966"/>
                  </a:lnTo>
                  <a:lnTo>
                    <a:pt x="2494017" y="59842"/>
                  </a:lnTo>
                  <a:lnTo>
                    <a:pt x="2462377" y="28202"/>
                  </a:lnTo>
                  <a:lnTo>
                    <a:pt x="2422253" y="7451"/>
                  </a:lnTo>
                  <a:lnTo>
                    <a:pt x="2376055" y="0"/>
                  </a:lnTo>
                  <a:close/>
                </a:path>
              </a:pathLst>
            </a:custGeom>
            <a:solidFill>
              <a:srgbClr val="FEF6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550151" y="6117335"/>
              <a:ext cx="2522220" cy="646430"/>
            </a:xfrm>
            <a:custGeom>
              <a:avLst/>
              <a:gdLst/>
              <a:ahLst/>
              <a:cxnLst/>
              <a:rect l="l" t="t" r="r" b="b"/>
              <a:pathLst>
                <a:path w="2522220" h="646429">
                  <a:moveTo>
                    <a:pt x="0" y="146164"/>
                  </a:moveTo>
                  <a:lnTo>
                    <a:pt x="7451" y="99966"/>
                  </a:lnTo>
                  <a:lnTo>
                    <a:pt x="28202" y="59842"/>
                  </a:lnTo>
                  <a:lnTo>
                    <a:pt x="59842" y="28202"/>
                  </a:lnTo>
                  <a:lnTo>
                    <a:pt x="99966" y="7451"/>
                  </a:lnTo>
                  <a:lnTo>
                    <a:pt x="146164" y="0"/>
                  </a:lnTo>
                  <a:lnTo>
                    <a:pt x="2376055" y="0"/>
                  </a:lnTo>
                  <a:lnTo>
                    <a:pt x="2422253" y="7451"/>
                  </a:lnTo>
                  <a:lnTo>
                    <a:pt x="2462377" y="28202"/>
                  </a:lnTo>
                  <a:lnTo>
                    <a:pt x="2494017" y="59842"/>
                  </a:lnTo>
                  <a:lnTo>
                    <a:pt x="2514768" y="99966"/>
                  </a:lnTo>
                  <a:lnTo>
                    <a:pt x="2522220" y="146164"/>
                  </a:lnTo>
                  <a:lnTo>
                    <a:pt x="2522220" y="500011"/>
                  </a:lnTo>
                  <a:lnTo>
                    <a:pt x="2514768" y="546209"/>
                  </a:lnTo>
                  <a:lnTo>
                    <a:pt x="2494017" y="586333"/>
                  </a:lnTo>
                  <a:lnTo>
                    <a:pt x="2462377" y="617973"/>
                  </a:lnTo>
                  <a:lnTo>
                    <a:pt x="2422253" y="638724"/>
                  </a:lnTo>
                  <a:lnTo>
                    <a:pt x="2376055" y="646176"/>
                  </a:lnTo>
                  <a:lnTo>
                    <a:pt x="146164" y="646176"/>
                  </a:lnTo>
                  <a:lnTo>
                    <a:pt x="99966" y="638724"/>
                  </a:lnTo>
                  <a:lnTo>
                    <a:pt x="59842" y="617973"/>
                  </a:lnTo>
                  <a:lnTo>
                    <a:pt x="28202" y="586333"/>
                  </a:lnTo>
                  <a:lnTo>
                    <a:pt x="7451" y="546209"/>
                  </a:lnTo>
                  <a:lnTo>
                    <a:pt x="0" y="500011"/>
                  </a:lnTo>
                  <a:lnTo>
                    <a:pt x="0" y="146164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2" name="object 92"/>
          <p:cNvSpPr txBox="1"/>
          <p:nvPr/>
        </p:nvSpPr>
        <p:spPr>
          <a:xfrm>
            <a:off x="6646763" y="6144755"/>
            <a:ext cx="227266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sq-AL" sz="1000" spc="-50" dirty="0">
                <a:latin typeface="StobiSerif Regular" panose="02000503060000020004" pitchFamily="50" charset="0"/>
                <a:cs typeface="Arial"/>
              </a:rPr>
              <a:t>Bashkëpunëtor i ri - për mbështetje administrative dhe regjistrim të raporteve të paraqitura</a:t>
            </a:r>
          </a:p>
          <a:p>
            <a:pPr algn="ctr">
              <a:lnSpc>
                <a:spcPct val="100000"/>
              </a:lnSpc>
            </a:pPr>
            <a:r>
              <a:rPr sz="1000" spc="-50" dirty="0">
                <a:latin typeface="StobiSerif Regular" panose="02000503060000020004" pitchFamily="50" charset="0"/>
                <a:cs typeface="Arial"/>
              </a:rPr>
              <a:t>(Ј</a:t>
            </a:r>
            <a:r>
              <a:rPr lang="sq-AL" sz="1000" spc="-50" dirty="0">
                <a:latin typeface="StobiSerif Regular" panose="02000503060000020004" pitchFamily="50" charset="0"/>
                <a:cs typeface="Arial"/>
              </a:rPr>
              <a:t>etmir Memeti</a:t>
            </a:r>
            <a:r>
              <a:rPr sz="1000" spc="-30" dirty="0">
                <a:latin typeface="StobiSerif Regular" panose="02000503060000020004" pitchFamily="50" charset="0"/>
                <a:cs typeface="Arial"/>
              </a:rPr>
              <a:t>)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93" name="object 93"/>
          <p:cNvGrpSpPr/>
          <p:nvPr/>
        </p:nvGrpSpPr>
        <p:grpSpPr>
          <a:xfrm>
            <a:off x="245236" y="6162675"/>
            <a:ext cx="2397760" cy="695325"/>
            <a:chOff x="234695" y="6163055"/>
            <a:chExt cx="2397760" cy="695325"/>
          </a:xfrm>
        </p:grpSpPr>
        <p:sp>
          <p:nvSpPr>
            <p:cNvPr id="94" name="object 94"/>
            <p:cNvSpPr/>
            <p:nvPr/>
          </p:nvSpPr>
          <p:spPr>
            <a:xfrm>
              <a:off x="234695" y="6163055"/>
              <a:ext cx="2397252" cy="694943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281939" y="6190487"/>
              <a:ext cx="2303145" cy="646430"/>
            </a:xfrm>
            <a:custGeom>
              <a:avLst/>
              <a:gdLst/>
              <a:ahLst/>
              <a:cxnLst/>
              <a:rect l="l" t="t" r="r" b="b"/>
              <a:pathLst>
                <a:path w="2303145" h="646429">
                  <a:moveTo>
                    <a:pt x="2156599" y="0"/>
                  </a:moveTo>
                  <a:lnTo>
                    <a:pt x="146164" y="0"/>
                  </a:lnTo>
                  <a:lnTo>
                    <a:pt x="99966" y="7451"/>
                  </a:lnTo>
                  <a:lnTo>
                    <a:pt x="59842" y="28202"/>
                  </a:lnTo>
                  <a:lnTo>
                    <a:pt x="28202" y="59842"/>
                  </a:lnTo>
                  <a:lnTo>
                    <a:pt x="7451" y="99966"/>
                  </a:lnTo>
                  <a:lnTo>
                    <a:pt x="0" y="146164"/>
                  </a:lnTo>
                  <a:lnTo>
                    <a:pt x="0" y="500011"/>
                  </a:lnTo>
                  <a:lnTo>
                    <a:pt x="7451" y="546209"/>
                  </a:lnTo>
                  <a:lnTo>
                    <a:pt x="28202" y="586333"/>
                  </a:lnTo>
                  <a:lnTo>
                    <a:pt x="59842" y="617973"/>
                  </a:lnTo>
                  <a:lnTo>
                    <a:pt x="99966" y="638724"/>
                  </a:lnTo>
                  <a:lnTo>
                    <a:pt x="146164" y="646176"/>
                  </a:lnTo>
                  <a:lnTo>
                    <a:pt x="2156599" y="646176"/>
                  </a:lnTo>
                  <a:lnTo>
                    <a:pt x="2202797" y="638724"/>
                  </a:lnTo>
                  <a:lnTo>
                    <a:pt x="2242921" y="617973"/>
                  </a:lnTo>
                  <a:lnTo>
                    <a:pt x="2274561" y="586333"/>
                  </a:lnTo>
                  <a:lnTo>
                    <a:pt x="2295312" y="546209"/>
                  </a:lnTo>
                  <a:lnTo>
                    <a:pt x="2302764" y="500011"/>
                  </a:lnTo>
                  <a:lnTo>
                    <a:pt x="2302764" y="146164"/>
                  </a:lnTo>
                  <a:lnTo>
                    <a:pt x="2295312" y="99966"/>
                  </a:lnTo>
                  <a:lnTo>
                    <a:pt x="2274561" y="59842"/>
                  </a:lnTo>
                  <a:lnTo>
                    <a:pt x="2242921" y="28202"/>
                  </a:lnTo>
                  <a:lnTo>
                    <a:pt x="2202797" y="7451"/>
                  </a:lnTo>
                  <a:lnTo>
                    <a:pt x="2156599" y="0"/>
                  </a:lnTo>
                  <a:close/>
                </a:path>
              </a:pathLst>
            </a:custGeom>
            <a:solidFill>
              <a:srgbClr val="FEF6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281939" y="6190487"/>
              <a:ext cx="2303145" cy="646430"/>
            </a:xfrm>
            <a:custGeom>
              <a:avLst/>
              <a:gdLst/>
              <a:ahLst/>
              <a:cxnLst/>
              <a:rect l="l" t="t" r="r" b="b"/>
              <a:pathLst>
                <a:path w="2303145" h="646429">
                  <a:moveTo>
                    <a:pt x="0" y="146164"/>
                  </a:moveTo>
                  <a:lnTo>
                    <a:pt x="7451" y="99966"/>
                  </a:lnTo>
                  <a:lnTo>
                    <a:pt x="28202" y="59842"/>
                  </a:lnTo>
                  <a:lnTo>
                    <a:pt x="59842" y="28202"/>
                  </a:lnTo>
                  <a:lnTo>
                    <a:pt x="99966" y="7451"/>
                  </a:lnTo>
                  <a:lnTo>
                    <a:pt x="146164" y="0"/>
                  </a:lnTo>
                  <a:lnTo>
                    <a:pt x="2156599" y="0"/>
                  </a:lnTo>
                  <a:lnTo>
                    <a:pt x="2202797" y="7451"/>
                  </a:lnTo>
                  <a:lnTo>
                    <a:pt x="2242921" y="28202"/>
                  </a:lnTo>
                  <a:lnTo>
                    <a:pt x="2274561" y="59842"/>
                  </a:lnTo>
                  <a:lnTo>
                    <a:pt x="2295312" y="99966"/>
                  </a:lnTo>
                  <a:lnTo>
                    <a:pt x="2302764" y="146164"/>
                  </a:lnTo>
                  <a:lnTo>
                    <a:pt x="2302764" y="500011"/>
                  </a:lnTo>
                  <a:lnTo>
                    <a:pt x="2295312" y="546209"/>
                  </a:lnTo>
                  <a:lnTo>
                    <a:pt x="2274561" y="586333"/>
                  </a:lnTo>
                  <a:lnTo>
                    <a:pt x="2242921" y="617973"/>
                  </a:lnTo>
                  <a:lnTo>
                    <a:pt x="2202797" y="638724"/>
                  </a:lnTo>
                  <a:lnTo>
                    <a:pt x="2156599" y="646176"/>
                  </a:lnTo>
                  <a:lnTo>
                    <a:pt x="146164" y="646176"/>
                  </a:lnTo>
                  <a:lnTo>
                    <a:pt x="99966" y="638724"/>
                  </a:lnTo>
                  <a:lnTo>
                    <a:pt x="59842" y="617973"/>
                  </a:lnTo>
                  <a:lnTo>
                    <a:pt x="28202" y="586333"/>
                  </a:lnTo>
                  <a:lnTo>
                    <a:pt x="7451" y="546209"/>
                  </a:lnTo>
                  <a:lnTo>
                    <a:pt x="0" y="500011"/>
                  </a:lnTo>
                  <a:lnTo>
                    <a:pt x="0" y="146164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2689859" y="235484"/>
            <a:ext cx="36393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err="1">
                <a:latin typeface="StobiSerif Regular" panose="02000503060000020004" pitchFamily="50" charset="0"/>
              </a:rPr>
              <a:t>Sektori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për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mbështetjen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financiare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të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investimeve</a:t>
            </a:r>
            <a:r>
              <a:rPr lang="en-GB" sz="1000" dirty="0">
                <a:latin typeface="StobiSerif Regular" panose="02000503060000020004" pitchFamily="50" charset="0"/>
              </a:rPr>
              <a:t> - </a:t>
            </a:r>
            <a:r>
              <a:rPr lang="en-GB" sz="1000" dirty="0" err="1">
                <a:latin typeface="StobiSerif Regular" panose="02000503060000020004" pitchFamily="50" charset="0"/>
              </a:rPr>
              <a:t>ndihma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shtetërore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dhe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kontrolli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i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ekzekutimit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të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kontratave</a:t>
            </a:r>
            <a:endParaRPr lang="mk-MK" sz="1000" dirty="0">
              <a:latin typeface="StobiSerif Regular" panose="02000503060000020004" pitchFamily="50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591942" y="902901"/>
            <a:ext cx="3910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000" dirty="0">
                <a:latin typeface="StobiSerif Regular" panose="02000503060000020004" pitchFamily="50" charset="0"/>
              </a:rPr>
              <a:t>Udhëheqës i  s</a:t>
            </a:r>
            <a:r>
              <a:rPr lang="en-GB" sz="1000" dirty="0" err="1">
                <a:latin typeface="StobiSerif Regular" panose="02000503060000020004" pitchFamily="50" charset="0"/>
              </a:rPr>
              <a:t>ektori</a:t>
            </a:r>
            <a:r>
              <a:rPr lang="sq-AL" sz="1000" dirty="0">
                <a:latin typeface="StobiSerif Regular" panose="02000503060000020004" pitchFamily="50" charset="0"/>
              </a:rPr>
              <a:t>t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për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mbështetje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financiare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të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investimeve</a:t>
            </a:r>
            <a:r>
              <a:rPr lang="en-GB" sz="1000" dirty="0">
                <a:latin typeface="StobiSerif Regular" panose="02000503060000020004" pitchFamily="50" charset="0"/>
              </a:rPr>
              <a:t> - </a:t>
            </a:r>
            <a:r>
              <a:rPr lang="en-GB" sz="1000" dirty="0" err="1">
                <a:latin typeface="StobiSerif Regular" panose="02000503060000020004" pitchFamily="50" charset="0"/>
              </a:rPr>
              <a:t>ndihma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shtetërore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dhe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kontrolli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i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ekzekutimit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të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kontratave</a:t>
            </a:r>
            <a:endParaRPr lang="mk-MK" sz="1000" dirty="0">
              <a:latin typeface="StobiSerif Regular" panose="02000503060000020004" pitchFamily="50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583179" y="1609515"/>
            <a:ext cx="379311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q-AL" sz="1000" dirty="0">
                <a:latin typeface="StobiSerif Regular" panose="02000503060000020004" pitchFamily="50" charset="0"/>
              </a:rPr>
              <a:t> Ndihmës udhëheqës i s</a:t>
            </a:r>
            <a:r>
              <a:rPr lang="en-GB" sz="1000" dirty="0" err="1">
                <a:latin typeface="StobiSerif Regular" panose="02000503060000020004" pitchFamily="50" charset="0"/>
              </a:rPr>
              <a:t>ektori</a:t>
            </a:r>
            <a:r>
              <a:rPr lang="sq-AL" sz="1000" dirty="0">
                <a:latin typeface="StobiSerif Regular" panose="02000503060000020004" pitchFamily="50" charset="0"/>
              </a:rPr>
              <a:t>t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për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mbështetje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financiare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të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investimeve</a:t>
            </a:r>
            <a:r>
              <a:rPr lang="en-GB" sz="1000" dirty="0">
                <a:latin typeface="StobiSerif Regular" panose="02000503060000020004" pitchFamily="50" charset="0"/>
              </a:rPr>
              <a:t> - </a:t>
            </a:r>
            <a:r>
              <a:rPr lang="en-GB" sz="1000" dirty="0" err="1">
                <a:latin typeface="StobiSerif Regular" panose="02000503060000020004" pitchFamily="50" charset="0"/>
              </a:rPr>
              <a:t>ndihma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shtetërore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dhe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kontrolli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i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ekzekutimit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të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kontratave</a:t>
            </a:r>
            <a:endParaRPr lang="mk-MK" sz="1000" dirty="0">
              <a:latin typeface="StobiSerif Regular" panose="02000503060000020004" pitchFamily="50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92023" y="2388356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000" dirty="0">
                <a:latin typeface="StobiSerif Regular" panose="02000503060000020004" pitchFamily="50" charset="0"/>
              </a:rPr>
              <a:t>Departamenti  - për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sq-AL" sz="1000" dirty="0">
                <a:latin typeface="StobiSerif Regular" panose="02000503060000020004" pitchFamily="50" charset="0"/>
              </a:rPr>
              <a:t>z</a:t>
            </a:r>
            <a:r>
              <a:rPr lang="en-GB" sz="1000" dirty="0" err="1">
                <a:latin typeface="StobiSerif Regular" panose="02000503060000020004" pitchFamily="50" charset="0"/>
              </a:rPr>
              <a:t>batimi</a:t>
            </a:r>
            <a:r>
              <a:rPr lang="sq-AL" sz="1000" dirty="0">
                <a:latin typeface="StobiSerif Regular" panose="02000503060000020004" pitchFamily="50" charset="0"/>
              </a:rPr>
              <a:t>n e </a:t>
            </a:r>
            <a:r>
              <a:rPr lang="en-GB" sz="1000" dirty="0" err="1">
                <a:latin typeface="StobiSerif Regular" panose="02000503060000020004" pitchFamily="50" charset="0"/>
              </a:rPr>
              <a:t>procedura</a:t>
            </a:r>
            <a:r>
              <a:rPr lang="sq-AL" sz="1000" dirty="0">
                <a:latin typeface="StobiSerif Regular" panose="02000503060000020004" pitchFamily="50" charset="0"/>
              </a:rPr>
              <a:t>ve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për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lidhjen</a:t>
            </a:r>
            <a:r>
              <a:rPr lang="en-GB" sz="1000" dirty="0">
                <a:latin typeface="StobiSerif Regular" panose="02000503060000020004" pitchFamily="50" charset="0"/>
              </a:rPr>
              <a:t> e </a:t>
            </a:r>
            <a:r>
              <a:rPr lang="en-GB" sz="1000" dirty="0" err="1">
                <a:latin typeface="StobiSerif Regular" panose="02000503060000020004" pitchFamily="50" charset="0"/>
              </a:rPr>
              <a:t>një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kontrate</a:t>
            </a:r>
            <a:r>
              <a:rPr lang="sq-AL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për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dhënien</a:t>
            </a:r>
            <a:r>
              <a:rPr lang="sq-AL" sz="1000" dirty="0">
                <a:latin typeface="StobiSerif Regular" panose="02000503060000020004" pitchFamily="50" charset="0"/>
              </a:rPr>
              <a:t> e </a:t>
            </a:r>
            <a:r>
              <a:rPr lang="en-GB" sz="1000" dirty="0" err="1">
                <a:latin typeface="StobiSerif Regular" panose="02000503060000020004" pitchFamily="50" charset="0"/>
              </a:rPr>
              <a:t>mbështetje</a:t>
            </a:r>
            <a:r>
              <a:rPr lang="sq-AL" sz="1000" dirty="0">
                <a:latin typeface="StobiSerif Regular" panose="02000503060000020004" pitchFamily="50" charset="0"/>
              </a:rPr>
              <a:t>s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sq-AL" sz="1000" dirty="0">
                <a:latin typeface="StobiSerif Regular" panose="02000503060000020004" pitchFamily="50" charset="0"/>
              </a:rPr>
              <a:t>financiare </a:t>
            </a:r>
            <a:r>
              <a:rPr lang="en-GB" sz="1000" dirty="0" err="1">
                <a:latin typeface="StobiSerif Regular" panose="02000503060000020004" pitchFamily="50" charset="0"/>
              </a:rPr>
              <a:t>për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investime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sq-AL" sz="1000" dirty="0">
                <a:latin typeface="StobiSerif Regular" panose="02000503060000020004" pitchFamily="50" charset="0"/>
              </a:rPr>
              <a:t> - </a:t>
            </a:r>
            <a:r>
              <a:rPr lang="en-GB" sz="1000" dirty="0" err="1">
                <a:latin typeface="StobiSerif Regular" panose="02000503060000020004" pitchFamily="50" charset="0"/>
              </a:rPr>
              <a:t>ndihma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shtetërore</a:t>
            </a:r>
            <a:endParaRPr lang="mk-MK" sz="1000" dirty="0">
              <a:latin typeface="StobiSerif Regular" panose="02000503060000020004" pitchFamily="50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376289" y="2400543"/>
            <a:ext cx="27203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000" dirty="0">
                <a:latin typeface="StobiSerif Regular" panose="02000503060000020004" pitchFamily="50" charset="0"/>
              </a:rPr>
              <a:t>Udhëheqës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i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departamentit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për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kontrollin</a:t>
            </a:r>
            <a:r>
              <a:rPr lang="en-GB" sz="1000" dirty="0">
                <a:latin typeface="StobiSerif Regular" panose="02000503060000020004" pitchFamily="50" charset="0"/>
              </a:rPr>
              <a:t> e </a:t>
            </a:r>
            <a:r>
              <a:rPr lang="en-GB" sz="1000" dirty="0" err="1">
                <a:latin typeface="StobiSerif Regular" panose="02000503060000020004" pitchFamily="50" charset="0"/>
              </a:rPr>
              <a:t>ekzekutimit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të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kontratave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për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dhënien</a:t>
            </a:r>
            <a:r>
              <a:rPr lang="en-GB" sz="1000" dirty="0">
                <a:latin typeface="StobiSerif Regular" panose="02000503060000020004" pitchFamily="50" charset="0"/>
              </a:rPr>
              <a:t> e </a:t>
            </a:r>
            <a:r>
              <a:rPr lang="en-GB" sz="1000" dirty="0" err="1">
                <a:latin typeface="StobiSerif Regular" panose="02000503060000020004" pitchFamily="50" charset="0"/>
              </a:rPr>
              <a:t>mbështetjes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financiare</a:t>
            </a:r>
            <a:r>
              <a:rPr lang="en-GB" sz="1000" dirty="0">
                <a:latin typeface="StobiSerif Regular" panose="02000503060000020004" pitchFamily="50" charset="0"/>
              </a:rPr>
              <a:t> - </a:t>
            </a:r>
            <a:r>
              <a:rPr lang="en-GB" sz="1000" dirty="0" err="1">
                <a:latin typeface="StobiSerif Regular" panose="02000503060000020004" pitchFamily="50" charset="0"/>
              </a:rPr>
              <a:t>ndihmë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shtetërore</a:t>
            </a:r>
            <a:endParaRPr lang="mk-MK" sz="1000" dirty="0">
              <a:latin typeface="StobiSerif Regular" panose="02000503060000020004" pitchFamily="50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98290" y="3253268"/>
            <a:ext cx="272033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900" dirty="0">
                <a:latin typeface="StobiSerif Regular" panose="02000503060000020004" pitchFamily="50" charset="0"/>
              </a:rPr>
              <a:t>Udhëheqës</a:t>
            </a:r>
            <a:r>
              <a:rPr lang="en-GB" sz="900" dirty="0">
                <a:latin typeface="StobiSerif Regular" panose="02000503060000020004" pitchFamily="50" charset="0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</a:rPr>
              <a:t>i</a:t>
            </a:r>
            <a:r>
              <a:rPr lang="en-GB" sz="900" dirty="0">
                <a:latin typeface="StobiSerif Regular" panose="02000503060000020004" pitchFamily="50" charset="0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</a:rPr>
              <a:t>departamentit</a:t>
            </a:r>
            <a:r>
              <a:rPr lang="en-GB" sz="900" dirty="0">
                <a:latin typeface="StobiSerif Regular" panose="02000503060000020004" pitchFamily="50" charset="0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</a:rPr>
              <a:t>për</a:t>
            </a:r>
            <a:r>
              <a:rPr lang="en-GB" sz="900" dirty="0">
                <a:latin typeface="StobiSerif Regular" panose="02000503060000020004" pitchFamily="50" charset="0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</a:rPr>
              <a:t>zbatimin</a:t>
            </a:r>
            <a:r>
              <a:rPr lang="en-GB" sz="900" dirty="0">
                <a:latin typeface="StobiSerif Regular" panose="02000503060000020004" pitchFamily="50" charset="0"/>
              </a:rPr>
              <a:t> e </a:t>
            </a:r>
            <a:r>
              <a:rPr lang="en-GB" sz="900" dirty="0" err="1">
                <a:latin typeface="StobiSerif Regular" panose="02000503060000020004" pitchFamily="50" charset="0"/>
              </a:rPr>
              <a:t>procedurës</a:t>
            </a:r>
            <a:r>
              <a:rPr lang="en-GB" sz="900" dirty="0">
                <a:latin typeface="StobiSerif Regular" panose="02000503060000020004" pitchFamily="50" charset="0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</a:rPr>
              <a:t>për</a:t>
            </a:r>
            <a:r>
              <a:rPr lang="en-GB" sz="900" dirty="0">
                <a:latin typeface="StobiSerif Regular" panose="02000503060000020004" pitchFamily="50" charset="0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</a:rPr>
              <a:t>lidhjen</a:t>
            </a:r>
            <a:r>
              <a:rPr lang="en-GB" sz="900" dirty="0">
                <a:latin typeface="StobiSerif Regular" panose="02000503060000020004" pitchFamily="50" charset="0"/>
              </a:rPr>
              <a:t> e </a:t>
            </a:r>
            <a:r>
              <a:rPr lang="en-GB" sz="900" dirty="0" err="1">
                <a:latin typeface="StobiSerif Regular" panose="02000503060000020004" pitchFamily="50" charset="0"/>
              </a:rPr>
              <a:t>një</a:t>
            </a:r>
            <a:r>
              <a:rPr lang="en-GB" sz="900" dirty="0">
                <a:latin typeface="StobiSerif Regular" panose="02000503060000020004" pitchFamily="50" charset="0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</a:rPr>
              <a:t>marrëveshje</a:t>
            </a:r>
            <a:r>
              <a:rPr lang="en-GB" sz="900" dirty="0">
                <a:latin typeface="StobiSerif Regular" panose="02000503060000020004" pitchFamily="50" charset="0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</a:rPr>
              <a:t>për</a:t>
            </a:r>
            <a:r>
              <a:rPr lang="en-GB" sz="900" dirty="0">
                <a:latin typeface="StobiSerif Regular" panose="02000503060000020004" pitchFamily="50" charset="0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</a:rPr>
              <a:t>dhënien</a:t>
            </a:r>
            <a:r>
              <a:rPr lang="en-GB" sz="900" dirty="0">
                <a:latin typeface="StobiSerif Regular" panose="02000503060000020004" pitchFamily="50" charset="0"/>
              </a:rPr>
              <a:t> e </a:t>
            </a:r>
            <a:r>
              <a:rPr lang="en-GB" sz="900" dirty="0" err="1">
                <a:latin typeface="StobiSerif Regular" panose="02000503060000020004" pitchFamily="50" charset="0"/>
              </a:rPr>
              <a:t>mbështetjes</a:t>
            </a:r>
            <a:r>
              <a:rPr lang="en-GB" sz="900" dirty="0">
                <a:latin typeface="StobiSerif Regular" panose="02000503060000020004" pitchFamily="50" charset="0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</a:rPr>
              <a:t>financiare</a:t>
            </a:r>
            <a:r>
              <a:rPr lang="en-GB" sz="900" dirty="0">
                <a:latin typeface="StobiSerif Regular" panose="02000503060000020004" pitchFamily="50" charset="0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</a:rPr>
              <a:t>për</a:t>
            </a:r>
            <a:r>
              <a:rPr lang="en-GB" sz="900" dirty="0">
                <a:latin typeface="StobiSerif Regular" panose="02000503060000020004" pitchFamily="50" charset="0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</a:rPr>
              <a:t>investime</a:t>
            </a:r>
            <a:r>
              <a:rPr lang="en-GB" sz="900" dirty="0">
                <a:latin typeface="StobiSerif Regular" panose="02000503060000020004" pitchFamily="50" charset="0"/>
              </a:rPr>
              <a:t> - </a:t>
            </a:r>
            <a:r>
              <a:rPr lang="en-GB" sz="900" dirty="0" err="1">
                <a:latin typeface="StobiSerif Regular" panose="02000503060000020004" pitchFamily="50" charset="0"/>
              </a:rPr>
              <a:t>ndihmë</a:t>
            </a:r>
            <a:r>
              <a:rPr lang="en-GB" sz="900" dirty="0">
                <a:latin typeface="StobiSerif Regular" panose="02000503060000020004" pitchFamily="50" charset="0"/>
              </a:rPr>
              <a:t> </a:t>
            </a:r>
            <a:r>
              <a:rPr lang="en-GB" sz="900" dirty="0" err="1">
                <a:latin typeface="StobiSerif Regular" panose="02000503060000020004" pitchFamily="50" charset="0"/>
              </a:rPr>
              <a:t>shtetërore</a:t>
            </a:r>
            <a:r>
              <a:rPr lang="sq-AL" sz="900" dirty="0">
                <a:latin typeface="StobiSerif Regular" panose="02000503060000020004" pitchFamily="50" charset="0"/>
              </a:rPr>
              <a:t> </a:t>
            </a:r>
          </a:p>
          <a:p>
            <a:pPr algn="ctr"/>
            <a:r>
              <a:rPr lang="sq-AL" sz="1000" dirty="0">
                <a:latin typeface="StobiSerif Regular" panose="02000503060000020004" pitchFamily="50" charset="0"/>
              </a:rPr>
              <a:t>(Natasha Stojanovska)</a:t>
            </a:r>
            <a:endParaRPr lang="mk-MK" sz="1000" dirty="0">
              <a:latin typeface="StobiSerif Regular" panose="02000503060000020004" pitchFamily="50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67289" y="6241560"/>
            <a:ext cx="239055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err="1">
                <a:latin typeface="StobiSerif Regular" panose="02000503060000020004" pitchFamily="50" charset="0"/>
              </a:rPr>
              <a:t>Bashkëpunëtor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i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ri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për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mbështetje</a:t>
            </a:r>
            <a:r>
              <a:rPr lang="sq-AL" sz="1000" dirty="0">
                <a:latin typeface="StobiSerif Regular" panose="02000503060000020004" pitchFamily="50" charset="0"/>
              </a:rPr>
              <a:t> në </a:t>
            </a:r>
            <a:endParaRPr lang="en-GB" sz="1000" dirty="0">
              <a:latin typeface="StobiSerif Regular" panose="02000503060000020004" pitchFamily="50" charset="0"/>
            </a:endParaRPr>
          </a:p>
          <a:p>
            <a:pPr algn="ctr"/>
            <a:r>
              <a:rPr lang="en-GB" sz="1000" dirty="0" err="1">
                <a:latin typeface="StobiSerif Regular" panose="02000503060000020004" pitchFamily="50" charset="0"/>
              </a:rPr>
              <a:t>kryerjen</a:t>
            </a:r>
            <a:r>
              <a:rPr lang="en-GB" sz="1000" dirty="0">
                <a:latin typeface="StobiSerif Regular" panose="02000503060000020004" pitchFamily="50" charset="0"/>
              </a:rPr>
              <a:t> e </a:t>
            </a:r>
            <a:r>
              <a:rPr lang="en-GB" sz="1000" dirty="0" err="1">
                <a:latin typeface="StobiSerif Regular" panose="02000503060000020004" pitchFamily="50" charset="0"/>
              </a:rPr>
              <a:t>procedurës</a:t>
            </a:r>
            <a:r>
              <a:rPr lang="sq-AL" sz="1000" dirty="0">
                <a:latin typeface="StobiSerif Regular" panose="02000503060000020004" pitchFamily="50" charset="0"/>
              </a:rPr>
              <a:t> 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financiare</a:t>
            </a:r>
            <a:r>
              <a:rPr lang="sq-AL" sz="1000" dirty="0">
                <a:latin typeface="StobiSerif Regular" panose="02000503060000020004" pitchFamily="50" charset="0"/>
              </a:rPr>
              <a:t> në 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investime</a:t>
            </a:r>
            <a:r>
              <a:rPr lang="en-GB" sz="1000" dirty="0">
                <a:latin typeface="StobiSerif Regular" panose="02000503060000020004" pitchFamily="50" charset="0"/>
              </a:rPr>
              <a:t> - </a:t>
            </a:r>
            <a:r>
              <a:rPr lang="en-GB" sz="1000" dirty="0" err="1">
                <a:latin typeface="StobiSerif Regular" panose="02000503060000020004" pitchFamily="50" charset="0"/>
              </a:rPr>
              <a:t>ndihmë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shtetërore</a:t>
            </a:r>
            <a:endParaRPr lang="sq-AL" sz="1000" dirty="0">
              <a:latin typeface="StobiSerif Regular" panose="02000503060000020004" pitchFamily="50" charset="0"/>
            </a:endParaRPr>
          </a:p>
          <a:p>
            <a:r>
              <a:rPr lang="sq-AL" sz="800" dirty="0">
                <a:latin typeface="Trebuchet MS" panose="020B0603020202020204" pitchFamily="34" charset="0"/>
              </a:rPr>
              <a:t>      </a:t>
            </a:r>
            <a:endParaRPr lang="mk-MK" sz="800" dirty="0">
              <a:latin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23983" y="1207208"/>
            <a:ext cx="1981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(</a:t>
            </a:r>
            <a:r>
              <a:rPr lang="en-GB" sz="1000" dirty="0" err="1">
                <a:latin typeface="StobiSerif Regular" panose="02000503060000020004" pitchFamily="50" charset="0"/>
              </a:rPr>
              <a:t>Stefanka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Stojanova</a:t>
            </a:r>
            <a:r>
              <a:rPr lang="en-GB" sz="1100" dirty="0"/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7823" y="5177844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1000" dirty="0">
                <a:latin typeface="StobiSerif Regular" panose="02000503060000020004" pitchFamily="50" charset="0"/>
              </a:rPr>
              <a:t>(</a:t>
            </a:r>
            <a:r>
              <a:rPr lang="en-GB" sz="1000" dirty="0" err="1">
                <a:latin typeface="StobiSerif Regular" panose="02000503060000020004" pitchFamily="50" charset="0"/>
              </a:rPr>
              <a:t>Nenad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Tomevski</a:t>
            </a:r>
            <a:r>
              <a:rPr lang="en-GB" sz="1000" dirty="0">
                <a:latin typeface="StobiSerif Regular" panose="02000503060000020004" pitchFamily="50" charset="0"/>
              </a:rPr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48778" y="1949957"/>
            <a:ext cx="635" cy="4419600"/>
          </a:xfrm>
          <a:custGeom>
            <a:avLst/>
            <a:gdLst/>
            <a:ahLst/>
            <a:cxnLst/>
            <a:rect l="l" t="t" r="r" b="b"/>
            <a:pathLst>
              <a:path w="634" h="4419600">
                <a:moveTo>
                  <a:pt x="0" y="0"/>
                </a:moveTo>
                <a:lnTo>
                  <a:pt x="50" y="4419498"/>
                </a:lnTo>
              </a:path>
            </a:pathLst>
          </a:custGeom>
          <a:ln w="381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2593847" y="167130"/>
            <a:ext cx="3904488" cy="1677671"/>
            <a:chOff x="2583179" y="167639"/>
            <a:chExt cx="3904488" cy="1677671"/>
          </a:xfrm>
        </p:grpSpPr>
        <p:sp>
          <p:nvSpPr>
            <p:cNvPr id="4" name="object 4"/>
            <p:cNvSpPr/>
            <p:nvPr/>
          </p:nvSpPr>
          <p:spPr>
            <a:xfrm>
              <a:off x="4501133" y="621030"/>
              <a:ext cx="0" cy="1224280"/>
            </a:xfrm>
            <a:custGeom>
              <a:avLst/>
              <a:gdLst/>
              <a:ahLst/>
              <a:cxnLst/>
              <a:rect l="l" t="t" r="r" b="b"/>
              <a:pathLst>
                <a:path h="1224280">
                  <a:moveTo>
                    <a:pt x="0" y="0"/>
                  </a:moveTo>
                  <a:lnTo>
                    <a:pt x="0" y="1223962"/>
                  </a:lnTo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583179" y="167639"/>
              <a:ext cx="3904488" cy="53797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423672" y="1967483"/>
            <a:ext cx="1888236" cy="8077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70255" y="2074205"/>
            <a:ext cx="958850" cy="533479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algn="ctr">
              <a:lnSpc>
                <a:spcPts val="1300"/>
              </a:lnSpc>
              <a:spcBef>
                <a:spcPts val="260"/>
              </a:spcBef>
            </a:pPr>
            <a:r>
              <a:rPr lang="sq-AL" sz="1000" b="1" spc="-75" dirty="0">
                <a:solidFill>
                  <a:srgbClr val="FFFFCC"/>
                </a:solidFill>
                <a:latin typeface="StobiSerif Regular" panose="02000503060000020004" pitchFamily="50" charset="0"/>
                <a:cs typeface="Trebuchet MS"/>
              </a:rPr>
              <a:t>Deparamenti për koordinim të buxhetit</a:t>
            </a:r>
            <a:endParaRPr sz="1000" dirty="0">
              <a:latin typeface="StobiSerif Regular" panose="02000503060000020004" pitchFamily="50" charset="0"/>
              <a:cs typeface="Trebuchet M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760464" y="1894332"/>
            <a:ext cx="1888235" cy="8077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161365" y="1993033"/>
            <a:ext cx="1125220" cy="533479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065" marR="5080" indent="635" algn="ctr">
              <a:lnSpc>
                <a:spcPts val="1300"/>
              </a:lnSpc>
              <a:spcBef>
                <a:spcPts val="260"/>
              </a:spcBef>
            </a:pPr>
            <a:r>
              <a:rPr lang="sq-AL" sz="1000" dirty="0">
                <a:latin typeface="StobiSerif Regular" panose="02000503060000020004" pitchFamily="50" charset="0"/>
                <a:cs typeface="Trebuchet MS"/>
              </a:rPr>
              <a:t>Departamenti i kontabilitetit dhe pagesave</a:t>
            </a:r>
            <a:endParaRPr sz="1000" dirty="0">
              <a:latin typeface="StobiSerif Regular" panose="02000503060000020004" pitchFamily="50" charset="0"/>
              <a:cs typeface="Trebuchet MS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6757416" y="2680716"/>
            <a:ext cx="1894839" cy="744220"/>
            <a:chOff x="6757416" y="2680716"/>
            <a:chExt cx="1894839" cy="744220"/>
          </a:xfrm>
        </p:grpSpPr>
        <p:sp>
          <p:nvSpPr>
            <p:cNvPr id="21" name="object 21"/>
            <p:cNvSpPr/>
            <p:nvPr/>
          </p:nvSpPr>
          <p:spPr>
            <a:xfrm>
              <a:off x="6757416" y="2680716"/>
              <a:ext cx="1894331" cy="74371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804660" y="2708148"/>
              <a:ext cx="1799844" cy="64922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804660" y="2708148"/>
              <a:ext cx="1800225" cy="649605"/>
            </a:xfrm>
            <a:custGeom>
              <a:avLst/>
              <a:gdLst/>
              <a:ahLst/>
              <a:cxnLst/>
              <a:rect l="l" t="t" r="r" b="b"/>
              <a:pathLst>
                <a:path w="1800225" h="649604">
                  <a:moveTo>
                    <a:pt x="0" y="146850"/>
                  </a:moveTo>
                  <a:lnTo>
                    <a:pt x="7486" y="100434"/>
                  </a:lnTo>
                  <a:lnTo>
                    <a:pt x="28333" y="60122"/>
                  </a:lnTo>
                  <a:lnTo>
                    <a:pt x="60122" y="28333"/>
                  </a:lnTo>
                  <a:lnTo>
                    <a:pt x="100434" y="7486"/>
                  </a:lnTo>
                  <a:lnTo>
                    <a:pt x="146850" y="0"/>
                  </a:lnTo>
                  <a:lnTo>
                    <a:pt x="1652993" y="0"/>
                  </a:lnTo>
                  <a:lnTo>
                    <a:pt x="1699409" y="7486"/>
                  </a:lnTo>
                  <a:lnTo>
                    <a:pt x="1739721" y="28333"/>
                  </a:lnTo>
                  <a:lnTo>
                    <a:pt x="1771510" y="60122"/>
                  </a:lnTo>
                  <a:lnTo>
                    <a:pt x="1792357" y="100434"/>
                  </a:lnTo>
                  <a:lnTo>
                    <a:pt x="1799844" y="146850"/>
                  </a:lnTo>
                  <a:lnTo>
                    <a:pt x="1799844" y="502361"/>
                  </a:lnTo>
                  <a:lnTo>
                    <a:pt x="1792357" y="548783"/>
                  </a:lnTo>
                  <a:lnTo>
                    <a:pt x="1771510" y="589098"/>
                  </a:lnTo>
                  <a:lnTo>
                    <a:pt x="1739721" y="620889"/>
                  </a:lnTo>
                  <a:lnTo>
                    <a:pt x="1699409" y="641737"/>
                  </a:lnTo>
                  <a:lnTo>
                    <a:pt x="1652993" y="649223"/>
                  </a:lnTo>
                  <a:lnTo>
                    <a:pt x="146850" y="649223"/>
                  </a:lnTo>
                  <a:lnTo>
                    <a:pt x="100434" y="641737"/>
                  </a:lnTo>
                  <a:lnTo>
                    <a:pt x="60122" y="620889"/>
                  </a:lnTo>
                  <a:lnTo>
                    <a:pt x="28333" y="589098"/>
                  </a:lnTo>
                  <a:lnTo>
                    <a:pt x="7486" y="548783"/>
                  </a:lnTo>
                  <a:lnTo>
                    <a:pt x="0" y="502361"/>
                  </a:lnTo>
                  <a:lnTo>
                    <a:pt x="0" y="146850"/>
                  </a:lnTo>
                  <a:close/>
                </a:path>
              </a:pathLst>
            </a:custGeom>
            <a:ln w="9143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6907601" y="2803464"/>
            <a:ext cx="1648383" cy="475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Udhëheqës i departamentit</a:t>
            </a:r>
            <a:r>
              <a:rPr sz="1000" spc="-55" dirty="0">
                <a:latin typeface="StobiSerif Regular" panose="02000503060000020004" pitchFamily="50" charset="0"/>
                <a:cs typeface="Arial"/>
              </a:rPr>
              <a:t> </a:t>
            </a:r>
            <a:r>
              <a:rPr sz="1000" dirty="0">
                <a:latin typeface="StobiSerif Regular" panose="02000503060000020004" pitchFamily="50" charset="0"/>
                <a:cs typeface="Carlito"/>
              </a:rPr>
              <a:t>  </a:t>
            </a: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Kontabilitet dhe pagesa </a:t>
            </a:r>
            <a:r>
              <a:rPr sz="1000" spc="-40" dirty="0">
                <a:latin typeface="StobiSerif Regular" panose="02000503060000020004" pitchFamily="50" charset="0"/>
                <a:cs typeface="Arial"/>
              </a:rPr>
              <a:t>  </a:t>
            </a:r>
            <a:r>
              <a:rPr sz="1000" spc="-50" dirty="0">
                <a:latin typeface="StobiSerif Regular" panose="02000503060000020004" pitchFamily="50" charset="0"/>
                <a:cs typeface="Arial"/>
              </a:rPr>
              <a:t>(А</a:t>
            </a:r>
            <a:r>
              <a:rPr lang="sq-AL" sz="1000" spc="-50" dirty="0">
                <a:latin typeface="StobiSerif Regular" panose="02000503060000020004" pitchFamily="50" charset="0"/>
                <a:cs typeface="Arial"/>
              </a:rPr>
              <a:t>neta Despotovska</a:t>
            </a:r>
            <a:r>
              <a:rPr sz="1000" spc="-40" dirty="0">
                <a:latin typeface="StobiSerif Regular" panose="02000503060000020004" pitchFamily="50" charset="0"/>
                <a:cs typeface="Arial"/>
              </a:rPr>
              <a:t>)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6793992" y="3514356"/>
            <a:ext cx="1894839" cy="730250"/>
            <a:chOff x="6793992" y="3514356"/>
            <a:chExt cx="1894839" cy="730250"/>
          </a:xfrm>
        </p:grpSpPr>
        <p:sp>
          <p:nvSpPr>
            <p:cNvPr id="26" name="object 26"/>
            <p:cNvSpPr/>
            <p:nvPr/>
          </p:nvSpPr>
          <p:spPr>
            <a:xfrm>
              <a:off x="6793992" y="3514356"/>
              <a:ext cx="1894331" cy="72998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841236" y="3541776"/>
              <a:ext cx="1799844" cy="635507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841236" y="3541776"/>
              <a:ext cx="1800225" cy="635635"/>
            </a:xfrm>
            <a:custGeom>
              <a:avLst/>
              <a:gdLst/>
              <a:ahLst/>
              <a:cxnLst/>
              <a:rect l="l" t="t" r="r" b="b"/>
              <a:pathLst>
                <a:path w="1800225" h="635635">
                  <a:moveTo>
                    <a:pt x="0" y="143751"/>
                  </a:moveTo>
                  <a:lnTo>
                    <a:pt x="7328" y="98316"/>
                  </a:lnTo>
                  <a:lnTo>
                    <a:pt x="27736" y="58855"/>
                  </a:lnTo>
                  <a:lnTo>
                    <a:pt x="58855" y="27736"/>
                  </a:lnTo>
                  <a:lnTo>
                    <a:pt x="98316" y="7328"/>
                  </a:lnTo>
                  <a:lnTo>
                    <a:pt x="143751" y="0"/>
                  </a:lnTo>
                  <a:lnTo>
                    <a:pt x="1656092" y="0"/>
                  </a:lnTo>
                  <a:lnTo>
                    <a:pt x="1701527" y="7328"/>
                  </a:lnTo>
                  <a:lnTo>
                    <a:pt x="1740988" y="27736"/>
                  </a:lnTo>
                  <a:lnTo>
                    <a:pt x="1772107" y="58855"/>
                  </a:lnTo>
                  <a:lnTo>
                    <a:pt x="1792515" y="98316"/>
                  </a:lnTo>
                  <a:lnTo>
                    <a:pt x="1799844" y="143751"/>
                  </a:lnTo>
                  <a:lnTo>
                    <a:pt x="1799844" y="491756"/>
                  </a:lnTo>
                  <a:lnTo>
                    <a:pt x="1792515" y="537191"/>
                  </a:lnTo>
                  <a:lnTo>
                    <a:pt x="1772107" y="576652"/>
                  </a:lnTo>
                  <a:lnTo>
                    <a:pt x="1740988" y="607771"/>
                  </a:lnTo>
                  <a:lnTo>
                    <a:pt x="1701527" y="628179"/>
                  </a:lnTo>
                  <a:lnTo>
                    <a:pt x="1656092" y="635508"/>
                  </a:lnTo>
                  <a:lnTo>
                    <a:pt x="143751" y="635508"/>
                  </a:lnTo>
                  <a:lnTo>
                    <a:pt x="98316" y="628179"/>
                  </a:lnTo>
                  <a:lnTo>
                    <a:pt x="58855" y="607771"/>
                  </a:lnTo>
                  <a:lnTo>
                    <a:pt x="27736" y="576652"/>
                  </a:lnTo>
                  <a:lnTo>
                    <a:pt x="7328" y="537191"/>
                  </a:lnTo>
                  <a:lnTo>
                    <a:pt x="0" y="491756"/>
                  </a:lnTo>
                  <a:lnTo>
                    <a:pt x="0" y="143751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7006363" y="3717683"/>
            <a:ext cx="1560549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6405" marR="5080" indent="-434340">
              <a:lnSpc>
                <a:spcPct val="100000"/>
              </a:lnSpc>
              <a:spcBef>
                <a:spcPts val="100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Këshilltar</a:t>
            </a:r>
            <a:r>
              <a:rPr sz="1000" spc="-45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mk-MK" sz="1000" b="1" dirty="0">
                <a:latin typeface="StobiSerif Regular" panose="02000503060000020004" pitchFamily="50" charset="0"/>
                <a:cs typeface="Carlito"/>
              </a:rPr>
              <a:t>–</a:t>
            </a:r>
            <a:r>
              <a:rPr sz="1000" b="1" dirty="0">
                <a:latin typeface="StobiSerif Regular" panose="02000503060000020004" pitchFamily="50" charset="0"/>
                <a:cs typeface="Carlito"/>
              </a:rPr>
              <a:t> </a:t>
            </a: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Kontabilitet dhe analiliza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6792468" y="4943855"/>
            <a:ext cx="1896110" cy="707390"/>
            <a:chOff x="6792468" y="4943855"/>
            <a:chExt cx="1896110" cy="707390"/>
          </a:xfrm>
        </p:grpSpPr>
        <p:sp>
          <p:nvSpPr>
            <p:cNvPr id="31" name="object 31"/>
            <p:cNvSpPr/>
            <p:nvPr/>
          </p:nvSpPr>
          <p:spPr>
            <a:xfrm>
              <a:off x="6792468" y="4943855"/>
              <a:ext cx="1895843" cy="707135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839712" y="4971287"/>
              <a:ext cx="1801368" cy="612648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839712" y="4971287"/>
              <a:ext cx="1801495" cy="612775"/>
            </a:xfrm>
            <a:custGeom>
              <a:avLst/>
              <a:gdLst/>
              <a:ahLst/>
              <a:cxnLst/>
              <a:rect l="l" t="t" r="r" b="b"/>
              <a:pathLst>
                <a:path w="1801495" h="612775">
                  <a:moveTo>
                    <a:pt x="0" y="138582"/>
                  </a:moveTo>
                  <a:lnTo>
                    <a:pt x="7064" y="94782"/>
                  </a:lnTo>
                  <a:lnTo>
                    <a:pt x="26736" y="56740"/>
                  </a:lnTo>
                  <a:lnTo>
                    <a:pt x="56734" y="26740"/>
                  </a:lnTo>
                  <a:lnTo>
                    <a:pt x="94777" y="7065"/>
                  </a:lnTo>
                  <a:lnTo>
                    <a:pt x="138582" y="0"/>
                  </a:lnTo>
                  <a:lnTo>
                    <a:pt x="1662785" y="0"/>
                  </a:lnTo>
                  <a:lnTo>
                    <a:pt x="1706590" y="7065"/>
                  </a:lnTo>
                  <a:lnTo>
                    <a:pt x="1744633" y="26740"/>
                  </a:lnTo>
                  <a:lnTo>
                    <a:pt x="1774631" y="56740"/>
                  </a:lnTo>
                  <a:lnTo>
                    <a:pt x="1794303" y="94782"/>
                  </a:lnTo>
                  <a:lnTo>
                    <a:pt x="1801368" y="138582"/>
                  </a:lnTo>
                  <a:lnTo>
                    <a:pt x="1801368" y="474065"/>
                  </a:lnTo>
                  <a:lnTo>
                    <a:pt x="1794303" y="517870"/>
                  </a:lnTo>
                  <a:lnTo>
                    <a:pt x="1774631" y="555913"/>
                  </a:lnTo>
                  <a:lnTo>
                    <a:pt x="1744633" y="585911"/>
                  </a:lnTo>
                  <a:lnTo>
                    <a:pt x="1706590" y="605583"/>
                  </a:lnTo>
                  <a:lnTo>
                    <a:pt x="1662785" y="612648"/>
                  </a:lnTo>
                  <a:lnTo>
                    <a:pt x="138582" y="612648"/>
                  </a:lnTo>
                  <a:lnTo>
                    <a:pt x="94777" y="605583"/>
                  </a:lnTo>
                  <a:lnTo>
                    <a:pt x="56734" y="585911"/>
                  </a:lnTo>
                  <a:lnTo>
                    <a:pt x="26736" y="555913"/>
                  </a:lnTo>
                  <a:lnTo>
                    <a:pt x="7064" y="517870"/>
                  </a:lnTo>
                  <a:lnTo>
                    <a:pt x="0" y="474065"/>
                  </a:lnTo>
                  <a:lnTo>
                    <a:pt x="0" y="138582"/>
                  </a:lnTo>
                  <a:close/>
                </a:path>
              </a:pathLst>
            </a:custGeom>
            <a:ln w="9143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7050031" y="5030080"/>
            <a:ext cx="1347888" cy="4873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3195" marR="5080" indent="-151130" algn="ctr">
              <a:lnSpc>
                <a:spcPct val="100000"/>
              </a:lnSpc>
              <a:spcBef>
                <a:spcPts val="100"/>
              </a:spcBef>
            </a:pPr>
            <a:r>
              <a:rPr lang="sq-AL" sz="1000" spc="-40" dirty="0">
                <a:latin typeface="StobiSerif Regular" panose="02000503060000020004" pitchFamily="50" charset="0"/>
                <a:cs typeface="Arial"/>
              </a:rPr>
              <a:t>Bashkëpuntor </a:t>
            </a:r>
            <a:r>
              <a:rPr sz="1000" spc="-40" dirty="0">
                <a:latin typeface="StobiSerif Regular" panose="02000503060000020004" pitchFamily="50" charset="0"/>
                <a:cs typeface="Arial"/>
              </a:rPr>
              <a:t> </a:t>
            </a:r>
            <a:r>
              <a:rPr sz="1000" dirty="0">
                <a:latin typeface="StobiSerif Regular" panose="02000503060000020004" pitchFamily="50" charset="0"/>
                <a:cs typeface="Carlito"/>
              </a:rPr>
              <a:t>–</a:t>
            </a:r>
            <a:r>
              <a:rPr sz="1000" spc="-75" dirty="0">
                <a:latin typeface="StobiSerif Regular" panose="02000503060000020004" pitchFamily="50" charset="0"/>
                <a:cs typeface="Carlito"/>
              </a:rPr>
              <a:t> </a:t>
            </a:r>
            <a:r>
              <a:rPr lang="sq-AL" sz="1000" spc="-75" dirty="0">
                <a:latin typeface="StobiSerif Regular" panose="02000503060000020004" pitchFamily="50" charset="0"/>
                <a:cs typeface="Carlito"/>
              </a:rPr>
              <a:t>Likuidues</a:t>
            </a:r>
          </a:p>
          <a:p>
            <a:pPr marL="163195" marR="5080" indent="-151130" algn="ctr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latin typeface="StobiSerif Regular" panose="02000503060000020004" pitchFamily="50" charset="0"/>
                <a:cs typeface="Arial"/>
              </a:rPr>
              <a:t>(</a:t>
            </a:r>
            <a:r>
              <a:rPr lang="sq-AL" sz="1000" spc="-25" dirty="0">
                <a:latin typeface="StobiSerif Regular" panose="02000503060000020004" pitchFamily="50" charset="0"/>
                <a:cs typeface="Arial"/>
              </a:rPr>
              <a:t>Milka Paunovska</a:t>
            </a:r>
            <a:r>
              <a:rPr sz="1000" spc="-45" dirty="0">
                <a:latin typeface="StobiSerif Regular" panose="02000503060000020004" pitchFamily="50" charset="0"/>
                <a:cs typeface="Arial"/>
              </a:rPr>
              <a:t>)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6815835" y="5659239"/>
            <a:ext cx="1894839" cy="742315"/>
            <a:chOff x="6801611" y="5693664"/>
            <a:chExt cx="1894839" cy="742315"/>
          </a:xfrm>
        </p:grpSpPr>
        <p:sp>
          <p:nvSpPr>
            <p:cNvPr id="36" name="object 36"/>
            <p:cNvSpPr/>
            <p:nvPr/>
          </p:nvSpPr>
          <p:spPr>
            <a:xfrm>
              <a:off x="6801611" y="5693664"/>
              <a:ext cx="1894331" cy="74218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848855" y="5721096"/>
              <a:ext cx="1799844" cy="647699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848855" y="5721097"/>
              <a:ext cx="1800225" cy="647700"/>
            </a:xfrm>
            <a:custGeom>
              <a:avLst/>
              <a:gdLst/>
              <a:ahLst/>
              <a:cxnLst/>
              <a:rect l="l" t="t" r="r" b="b"/>
              <a:pathLst>
                <a:path w="1800225" h="647700">
                  <a:moveTo>
                    <a:pt x="0" y="146507"/>
                  </a:moveTo>
                  <a:lnTo>
                    <a:pt x="7469" y="100200"/>
                  </a:lnTo>
                  <a:lnTo>
                    <a:pt x="28267" y="59982"/>
                  </a:lnTo>
                  <a:lnTo>
                    <a:pt x="59982" y="28267"/>
                  </a:lnTo>
                  <a:lnTo>
                    <a:pt x="100200" y="7469"/>
                  </a:lnTo>
                  <a:lnTo>
                    <a:pt x="146507" y="0"/>
                  </a:lnTo>
                  <a:lnTo>
                    <a:pt x="1653336" y="0"/>
                  </a:lnTo>
                  <a:lnTo>
                    <a:pt x="1699643" y="7469"/>
                  </a:lnTo>
                  <a:lnTo>
                    <a:pt x="1739861" y="28267"/>
                  </a:lnTo>
                  <a:lnTo>
                    <a:pt x="1771576" y="59982"/>
                  </a:lnTo>
                  <a:lnTo>
                    <a:pt x="1792374" y="100200"/>
                  </a:lnTo>
                  <a:lnTo>
                    <a:pt x="1799844" y="146507"/>
                  </a:lnTo>
                  <a:lnTo>
                    <a:pt x="1799844" y="501192"/>
                  </a:lnTo>
                  <a:lnTo>
                    <a:pt x="1792374" y="547499"/>
                  </a:lnTo>
                  <a:lnTo>
                    <a:pt x="1771576" y="587717"/>
                  </a:lnTo>
                  <a:lnTo>
                    <a:pt x="1739861" y="619432"/>
                  </a:lnTo>
                  <a:lnTo>
                    <a:pt x="1699643" y="640230"/>
                  </a:lnTo>
                  <a:lnTo>
                    <a:pt x="1653336" y="647700"/>
                  </a:lnTo>
                  <a:lnTo>
                    <a:pt x="146507" y="647700"/>
                  </a:lnTo>
                  <a:lnTo>
                    <a:pt x="100200" y="640230"/>
                  </a:lnTo>
                  <a:lnTo>
                    <a:pt x="59982" y="619432"/>
                  </a:lnTo>
                  <a:lnTo>
                    <a:pt x="28267" y="587717"/>
                  </a:lnTo>
                  <a:lnTo>
                    <a:pt x="7469" y="547499"/>
                  </a:lnTo>
                  <a:lnTo>
                    <a:pt x="0" y="501192"/>
                  </a:lnTo>
                  <a:lnTo>
                    <a:pt x="0" y="146507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6885431" y="5835427"/>
            <a:ext cx="1755649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2925" marR="5080" indent="-530860">
              <a:lnSpc>
                <a:spcPct val="100000"/>
              </a:lnSpc>
              <a:spcBef>
                <a:spcPts val="100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Bashkëpuntor i ri </a:t>
            </a:r>
            <a:r>
              <a:rPr lang="mk-MK" sz="1000" dirty="0">
                <a:latin typeface="StobiSerif Regular" panose="02000503060000020004" pitchFamily="50" charset="0"/>
                <a:cs typeface="Carlito"/>
              </a:rPr>
              <a:t>–</a:t>
            </a:r>
            <a:r>
              <a:rPr sz="1000" dirty="0">
                <a:latin typeface="StobiSerif Regular" panose="02000503060000020004" pitchFamily="50" charset="0"/>
                <a:cs typeface="Carlito"/>
              </a:rPr>
              <a:t> </a:t>
            </a: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përllogaritje e pagave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2580132" y="737616"/>
            <a:ext cx="3910965" cy="487680"/>
            <a:chOff x="2580132" y="737616"/>
            <a:chExt cx="3910965" cy="487680"/>
          </a:xfrm>
        </p:grpSpPr>
        <p:sp>
          <p:nvSpPr>
            <p:cNvPr id="41" name="object 41"/>
            <p:cNvSpPr/>
            <p:nvPr/>
          </p:nvSpPr>
          <p:spPr>
            <a:xfrm>
              <a:off x="2580132" y="737616"/>
              <a:ext cx="3910584" cy="455675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389376" y="1126236"/>
              <a:ext cx="2313431" cy="9906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627375" y="765048"/>
              <a:ext cx="3816096" cy="361188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627376" y="765048"/>
              <a:ext cx="3816350" cy="361315"/>
            </a:xfrm>
            <a:custGeom>
              <a:avLst/>
              <a:gdLst/>
              <a:ahLst/>
              <a:cxnLst/>
              <a:rect l="l" t="t" r="r" b="b"/>
              <a:pathLst>
                <a:path w="3816350" h="361315">
                  <a:moveTo>
                    <a:pt x="0" y="81699"/>
                  </a:moveTo>
                  <a:lnTo>
                    <a:pt x="6420" y="49897"/>
                  </a:lnTo>
                  <a:lnTo>
                    <a:pt x="23928" y="23928"/>
                  </a:lnTo>
                  <a:lnTo>
                    <a:pt x="49897" y="6420"/>
                  </a:lnTo>
                  <a:lnTo>
                    <a:pt x="81699" y="0"/>
                  </a:lnTo>
                  <a:lnTo>
                    <a:pt x="3734396" y="0"/>
                  </a:lnTo>
                  <a:lnTo>
                    <a:pt x="3766198" y="6420"/>
                  </a:lnTo>
                  <a:lnTo>
                    <a:pt x="3792167" y="23928"/>
                  </a:lnTo>
                  <a:lnTo>
                    <a:pt x="3809675" y="49897"/>
                  </a:lnTo>
                  <a:lnTo>
                    <a:pt x="3816096" y="81699"/>
                  </a:lnTo>
                  <a:lnTo>
                    <a:pt x="3816096" y="279488"/>
                  </a:lnTo>
                  <a:lnTo>
                    <a:pt x="3809675" y="311290"/>
                  </a:lnTo>
                  <a:lnTo>
                    <a:pt x="3792167" y="337259"/>
                  </a:lnTo>
                  <a:lnTo>
                    <a:pt x="3766198" y="354767"/>
                  </a:lnTo>
                  <a:lnTo>
                    <a:pt x="3734396" y="361187"/>
                  </a:lnTo>
                  <a:lnTo>
                    <a:pt x="81699" y="361187"/>
                  </a:lnTo>
                  <a:lnTo>
                    <a:pt x="49897" y="354767"/>
                  </a:lnTo>
                  <a:lnTo>
                    <a:pt x="23928" y="337259"/>
                  </a:lnTo>
                  <a:lnTo>
                    <a:pt x="6420" y="311290"/>
                  </a:lnTo>
                  <a:lnTo>
                    <a:pt x="0" y="279488"/>
                  </a:lnTo>
                  <a:lnTo>
                    <a:pt x="0" y="81699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3070732" y="868562"/>
            <a:ext cx="2693670" cy="2827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960"/>
              </a:lnSpc>
              <a:spcBef>
                <a:spcPts val="105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Udhëheqës i sektorit për çështje financiare</a:t>
            </a:r>
            <a:endParaRPr sz="1000" dirty="0">
              <a:latin typeface="StobiSerif Regular" panose="02000503060000020004" pitchFamily="50" charset="0"/>
              <a:cs typeface="Arial"/>
            </a:endParaRPr>
          </a:p>
          <a:p>
            <a:pPr algn="ctr">
              <a:lnSpc>
                <a:spcPts val="1080"/>
              </a:lnSpc>
            </a:pPr>
            <a:endParaRPr sz="1000" dirty="0">
              <a:latin typeface="Trebuchet MS" panose="020B0603020202020204" pitchFamily="34" charset="0"/>
              <a:cs typeface="Arial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2580132" y="1313688"/>
            <a:ext cx="3910965" cy="454659"/>
            <a:chOff x="2580132" y="1313688"/>
            <a:chExt cx="3910965" cy="454659"/>
          </a:xfrm>
        </p:grpSpPr>
        <p:sp>
          <p:nvSpPr>
            <p:cNvPr id="47" name="object 47"/>
            <p:cNvSpPr/>
            <p:nvPr/>
          </p:nvSpPr>
          <p:spPr>
            <a:xfrm>
              <a:off x="2580132" y="1313688"/>
              <a:ext cx="3910584" cy="454151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627375" y="1341120"/>
              <a:ext cx="3816096" cy="359663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627376" y="1341120"/>
              <a:ext cx="3816350" cy="360045"/>
            </a:xfrm>
            <a:custGeom>
              <a:avLst/>
              <a:gdLst/>
              <a:ahLst/>
              <a:cxnLst/>
              <a:rect l="l" t="t" r="r" b="b"/>
              <a:pathLst>
                <a:path w="3816350" h="360044">
                  <a:moveTo>
                    <a:pt x="0" y="81356"/>
                  </a:moveTo>
                  <a:lnTo>
                    <a:pt x="6393" y="49688"/>
                  </a:lnTo>
                  <a:lnTo>
                    <a:pt x="23828" y="23828"/>
                  </a:lnTo>
                  <a:lnTo>
                    <a:pt x="49688" y="6393"/>
                  </a:lnTo>
                  <a:lnTo>
                    <a:pt x="81356" y="0"/>
                  </a:lnTo>
                  <a:lnTo>
                    <a:pt x="3734739" y="0"/>
                  </a:lnTo>
                  <a:lnTo>
                    <a:pt x="3766407" y="6393"/>
                  </a:lnTo>
                  <a:lnTo>
                    <a:pt x="3792267" y="23828"/>
                  </a:lnTo>
                  <a:lnTo>
                    <a:pt x="3809702" y="49688"/>
                  </a:lnTo>
                  <a:lnTo>
                    <a:pt x="3816096" y="81356"/>
                  </a:lnTo>
                  <a:lnTo>
                    <a:pt x="3816096" y="278307"/>
                  </a:lnTo>
                  <a:lnTo>
                    <a:pt x="3809702" y="309975"/>
                  </a:lnTo>
                  <a:lnTo>
                    <a:pt x="3792267" y="335835"/>
                  </a:lnTo>
                  <a:lnTo>
                    <a:pt x="3766407" y="353270"/>
                  </a:lnTo>
                  <a:lnTo>
                    <a:pt x="3734739" y="359664"/>
                  </a:lnTo>
                  <a:lnTo>
                    <a:pt x="81356" y="359664"/>
                  </a:lnTo>
                  <a:lnTo>
                    <a:pt x="49688" y="353270"/>
                  </a:lnTo>
                  <a:lnTo>
                    <a:pt x="23828" y="335835"/>
                  </a:lnTo>
                  <a:lnTo>
                    <a:pt x="6393" y="309975"/>
                  </a:lnTo>
                  <a:lnTo>
                    <a:pt x="0" y="278307"/>
                  </a:lnTo>
                  <a:lnTo>
                    <a:pt x="0" y="81356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2895601" y="1368453"/>
            <a:ext cx="2933382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sq-AL" sz="1000" spc="-30" dirty="0">
                <a:latin typeface="StobiSerif Regular" panose="02000503060000020004" pitchFamily="50" charset="0"/>
                <a:cs typeface="Arial"/>
              </a:rPr>
              <a:t>Ndihmës udhëheqës i sektorit për çështje financiare 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1249680" y="1805939"/>
            <a:ext cx="6553200" cy="1705356"/>
            <a:chOff x="1249680" y="1805939"/>
            <a:chExt cx="6553200" cy="1705356"/>
          </a:xfrm>
        </p:grpSpPr>
        <p:sp>
          <p:nvSpPr>
            <p:cNvPr id="52" name="object 52"/>
            <p:cNvSpPr/>
            <p:nvPr/>
          </p:nvSpPr>
          <p:spPr>
            <a:xfrm>
              <a:off x="1249680" y="1805939"/>
              <a:ext cx="6553200" cy="123444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293114" y="1844801"/>
              <a:ext cx="6449060" cy="0"/>
            </a:xfrm>
            <a:custGeom>
              <a:avLst/>
              <a:gdLst/>
              <a:ahLst/>
              <a:cxnLst/>
              <a:rect l="l" t="t" r="r" b="b"/>
              <a:pathLst>
                <a:path w="6449059">
                  <a:moveTo>
                    <a:pt x="0" y="0"/>
                  </a:moveTo>
                  <a:lnTo>
                    <a:pt x="6448729" y="0"/>
                  </a:lnTo>
                </a:path>
              </a:pathLst>
            </a:custGeom>
            <a:ln w="381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3552444" y="2854451"/>
              <a:ext cx="1895855" cy="656844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3599688" y="2881883"/>
              <a:ext cx="1795270" cy="562355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3599687" y="2881883"/>
              <a:ext cx="1801495" cy="562610"/>
            </a:xfrm>
            <a:custGeom>
              <a:avLst/>
              <a:gdLst/>
              <a:ahLst/>
              <a:cxnLst/>
              <a:rect l="l" t="t" r="r" b="b"/>
              <a:pathLst>
                <a:path w="1801495" h="562610">
                  <a:moveTo>
                    <a:pt x="0" y="127203"/>
                  </a:moveTo>
                  <a:lnTo>
                    <a:pt x="9995" y="77688"/>
                  </a:lnTo>
                  <a:lnTo>
                    <a:pt x="37255" y="37255"/>
                  </a:lnTo>
                  <a:lnTo>
                    <a:pt x="77688" y="9995"/>
                  </a:lnTo>
                  <a:lnTo>
                    <a:pt x="127203" y="0"/>
                  </a:lnTo>
                  <a:lnTo>
                    <a:pt x="1674164" y="0"/>
                  </a:lnTo>
                  <a:lnTo>
                    <a:pt x="1723679" y="9995"/>
                  </a:lnTo>
                  <a:lnTo>
                    <a:pt x="1764112" y="37255"/>
                  </a:lnTo>
                  <a:lnTo>
                    <a:pt x="1791372" y="77688"/>
                  </a:lnTo>
                  <a:lnTo>
                    <a:pt x="1801368" y="127203"/>
                  </a:lnTo>
                  <a:lnTo>
                    <a:pt x="1801368" y="435152"/>
                  </a:lnTo>
                  <a:lnTo>
                    <a:pt x="1791372" y="484662"/>
                  </a:lnTo>
                  <a:lnTo>
                    <a:pt x="1764112" y="525095"/>
                  </a:lnTo>
                  <a:lnTo>
                    <a:pt x="1723679" y="552358"/>
                  </a:lnTo>
                  <a:lnTo>
                    <a:pt x="1674164" y="562356"/>
                  </a:lnTo>
                  <a:lnTo>
                    <a:pt x="127203" y="562356"/>
                  </a:lnTo>
                  <a:lnTo>
                    <a:pt x="77688" y="552358"/>
                  </a:lnTo>
                  <a:lnTo>
                    <a:pt x="37255" y="525095"/>
                  </a:lnTo>
                  <a:lnTo>
                    <a:pt x="9995" y="484662"/>
                  </a:lnTo>
                  <a:lnTo>
                    <a:pt x="0" y="435152"/>
                  </a:lnTo>
                  <a:lnTo>
                    <a:pt x="0" y="127203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3748226" y="2906264"/>
            <a:ext cx="1412859" cy="50077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Shef i departamentit</a:t>
            </a:r>
          </a:p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lang="sq-AL" sz="1000" spc="-50" dirty="0">
                <a:latin typeface="StobiSerif Regular" panose="02000503060000020004" pitchFamily="50" charset="0"/>
                <a:cs typeface="Arial"/>
              </a:rPr>
              <a:t>Kontroll të buxhetit</a:t>
            </a:r>
            <a:endParaRPr lang="sq-AL" sz="1000" spc="-35" dirty="0">
              <a:latin typeface="StobiSerif Regular" panose="02000503060000020004" pitchFamily="50" charset="0"/>
              <a:cs typeface="Arial"/>
            </a:endParaRPr>
          </a:p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sz="1000" spc="-40" dirty="0">
                <a:latin typeface="StobiSerif Regular" panose="02000503060000020004" pitchFamily="50" charset="0"/>
                <a:cs typeface="Carlito"/>
              </a:rPr>
              <a:t>(</a:t>
            </a:r>
            <a:r>
              <a:rPr sz="1000" spc="-40" dirty="0">
                <a:latin typeface="StobiSerif Regular" panose="02000503060000020004" pitchFamily="50" charset="0"/>
                <a:cs typeface="Arial"/>
              </a:rPr>
              <a:t>А</a:t>
            </a:r>
            <a:r>
              <a:rPr lang="sq-AL" sz="1000" spc="-40" dirty="0">
                <a:latin typeface="StobiSerif Regular" panose="02000503060000020004" pitchFamily="50" charset="0"/>
                <a:cs typeface="Arial"/>
              </a:rPr>
              <a:t>leksandra Krstovska</a:t>
            </a:r>
            <a:r>
              <a:rPr sz="1000" spc="-40" dirty="0">
                <a:latin typeface="StobiSerif Regular" panose="02000503060000020004" pitchFamily="50" charset="0"/>
                <a:cs typeface="Arial"/>
              </a:rPr>
              <a:t>)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3552444" y="3454908"/>
            <a:ext cx="1823085" cy="635635"/>
            <a:chOff x="3552444" y="3454908"/>
            <a:chExt cx="1823085" cy="635635"/>
          </a:xfrm>
        </p:grpSpPr>
        <p:sp>
          <p:nvSpPr>
            <p:cNvPr id="59" name="object 59"/>
            <p:cNvSpPr/>
            <p:nvPr/>
          </p:nvSpPr>
          <p:spPr>
            <a:xfrm>
              <a:off x="3552444" y="3454908"/>
              <a:ext cx="1822703" cy="635507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3653028" y="3980027"/>
              <a:ext cx="1645920" cy="79908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3599687" y="3482340"/>
              <a:ext cx="1728215" cy="541020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3599688" y="3482340"/>
              <a:ext cx="1728470" cy="541020"/>
            </a:xfrm>
            <a:custGeom>
              <a:avLst/>
              <a:gdLst/>
              <a:ahLst/>
              <a:cxnLst/>
              <a:rect l="l" t="t" r="r" b="b"/>
              <a:pathLst>
                <a:path w="1728470" h="541020">
                  <a:moveTo>
                    <a:pt x="0" y="122377"/>
                  </a:moveTo>
                  <a:lnTo>
                    <a:pt x="9616" y="74741"/>
                  </a:lnTo>
                  <a:lnTo>
                    <a:pt x="35842" y="35842"/>
                  </a:lnTo>
                  <a:lnTo>
                    <a:pt x="74741" y="9616"/>
                  </a:lnTo>
                  <a:lnTo>
                    <a:pt x="122377" y="0"/>
                  </a:lnTo>
                  <a:lnTo>
                    <a:pt x="1605838" y="0"/>
                  </a:lnTo>
                  <a:lnTo>
                    <a:pt x="1653474" y="9616"/>
                  </a:lnTo>
                  <a:lnTo>
                    <a:pt x="1692373" y="35842"/>
                  </a:lnTo>
                  <a:lnTo>
                    <a:pt x="1718599" y="74741"/>
                  </a:lnTo>
                  <a:lnTo>
                    <a:pt x="1728216" y="122377"/>
                  </a:lnTo>
                  <a:lnTo>
                    <a:pt x="1728216" y="418642"/>
                  </a:lnTo>
                  <a:lnTo>
                    <a:pt x="1718599" y="466278"/>
                  </a:lnTo>
                  <a:lnTo>
                    <a:pt x="1692373" y="505177"/>
                  </a:lnTo>
                  <a:lnTo>
                    <a:pt x="1653474" y="531403"/>
                  </a:lnTo>
                  <a:lnTo>
                    <a:pt x="1605838" y="541020"/>
                  </a:lnTo>
                  <a:lnTo>
                    <a:pt x="122377" y="541020"/>
                  </a:lnTo>
                  <a:lnTo>
                    <a:pt x="74741" y="531403"/>
                  </a:lnTo>
                  <a:lnTo>
                    <a:pt x="35842" y="505177"/>
                  </a:lnTo>
                  <a:lnTo>
                    <a:pt x="9616" y="466278"/>
                  </a:lnTo>
                  <a:lnTo>
                    <a:pt x="0" y="418642"/>
                  </a:lnTo>
                  <a:lnTo>
                    <a:pt x="0" y="122377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3744531" y="3549650"/>
            <a:ext cx="1440815" cy="4879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Këshilltar</a:t>
            </a:r>
            <a:r>
              <a:rPr sz="1000" spc="-45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mk-MK" sz="1000" dirty="0">
                <a:latin typeface="StobiSerif Regular" panose="02000503060000020004" pitchFamily="50" charset="0"/>
                <a:cs typeface="Carlito"/>
              </a:rPr>
              <a:t>–</a:t>
            </a:r>
            <a:r>
              <a:rPr sz="1000" dirty="0">
                <a:latin typeface="StobiSerif Regular" panose="02000503060000020004" pitchFamily="50" charset="0"/>
                <a:cs typeface="Carlito"/>
              </a:rPr>
              <a:t> </a:t>
            </a:r>
            <a:r>
              <a:rPr lang="sq-AL" sz="1000" dirty="0">
                <a:latin typeface="StobiSerif Regular" panose="02000503060000020004" pitchFamily="50" charset="0"/>
                <a:cs typeface="Carlito"/>
              </a:rPr>
              <a:t>Menaxhimi dhe kontrolli i buxhetit </a:t>
            </a:r>
          </a:p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sz="1000" spc="-70" dirty="0">
                <a:latin typeface="StobiSerif Regular" panose="02000503060000020004" pitchFamily="50" charset="0"/>
                <a:cs typeface="Arial"/>
              </a:rPr>
              <a:t>(</a:t>
            </a:r>
            <a:r>
              <a:rPr lang="sq-AL" sz="1000" spc="-70" dirty="0">
                <a:latin typeface="StobiSerif Regular" panose="02000503060000020004" pitchFamily="50" charset="0"/>
                <a:cs typeface="Arial"/>
              </a:rPr>
              <a:t>Lilana Kadinec</a:t>
            </a:r>
            <a:r>
              <a:rPr sz="1000" spc="-35" dirty="0">
                <a:latin typeface="StobiSerif Regular" panose="02000503060000020004" pitchFamily="50" charset="0"/>
                <a:cs typeface="Arial"/>
              </a:rPr>
              <a:t>)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64" name="object 64"/>
          <p:cNvGrpSpPr/>
          <p:nvPr/>
        </p:nvGrpSpPr>
        <p:grpSpPr>
          <a:xfrm>
            <a:off x="3573778" y="5539869"/>
            <a:ext cx="1821180" cy="599440"/>
            <a:chOff x="3573779" y="5489447"/>
            <a:chExt cx="1821180" cy="599440"/>
          </a:xfrm>
        </p:grpSpPr>
        <p:sp>
          <p:nvSpPr>
            <p:cNvPr id="65" name="object 65"/>
            <p:cNvSpPr/>
            <p:nvPr/>
          </p:nvSpPr>
          <p:spPr>
            <a:xfrm>
              <a:off x="3573779" y="5489447"/>
              <a:ext cx="1821179" cy="598931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3645407" y="5907214"/>
              <a:ext cx="1702307" cy="168973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293169" y="5533643"/>
              <a:ext cx="54546" cy="97345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3645407" y="5533643"/>
              <a:ext cx="30162" cy="26835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3621024" y="5516879"/>
              <a:ext cx="1726691" cy="504444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3621023" y="5516874"/>
              <a:ext cx="1727200" cy="504825"/>
            </a:xfrm>
            <a:custGeom>
              <a:avLst/>
              <a:gdLst/>
              <a:ahLst/>
              <a:cxnLst/>
              <a:rect l="l" t="t" r="r" b="b"/>
              <a:pathLst>
                <a:path w="1727200" h="504825">
                  <a:moveTo>
                    <a:pt x="0" y="114109"/>
                  </a:moveTo>
                  <a:lnTo>
                    <a:pt x="8967" y="69694"/>
                  </a:lnTo>
                  <a:lnTo>
                    <a:pt x="33423" y="33423"/>
                  </a:lnTo>
                  <a:lnTo>
                    <a:pt x="69694" y="8967"/>
                  </a:lnTo>
                  <a:lnTo>
                    <a:pt x="114109" y="0"/>
                  </a:lnTo>
                  <a:lnTo>
                    <a:pt x="1612582" y="0"/>
                  </a:lnTo>
                  <a:lnTo>
                    <a:pt x="1656997" y="8967"/>
                  </a:lnTo>
                  <a:lnTo>
                    <a:pt x="1693268" y="33423"/>
                  </a:lnTo>
                  <a:lnTo>
                    <a:pt x="1717724" y="69694"/>
                  </a:lnTo>
                  <a:lnTo>
                    <a:pt x="1726692" y="114109"/>
                  </a:lnTo>
                  <a:lnTo>
                    <a:pt x="1726692" y="390347"/>
                  </a:lnTo>
                  <a:lnTo>
                    <a:pt x="1717724" y="434760"/>
                  </a:lnTo>
                  <a:lnTo>
                    <a:pt x="1693268" y="471027"/>
                  </a:lnTo>
                  <a:lnTo>
                    <a:pt x="1656997" y="495478"/>
                  </a:lnTo>
                  <a:lnTo>
                    <a:pt x="1612582" y="504443"/>
                  </a:lnTo>
                  <a:lnTo>
                    <a:pt x="114109" y="504443"/>
                  </a:lnTo>
                  <a:lnTo>
                    <a:pt x="69694" y="495478"/>
                  </a:lnTo>
                  <a:lnTo>
                    <a:pt x="33423" y="471027"/>
                  </a:lnTo>
                  <a:lnTo>
                    <a:pt x="8967" y="434760"/>
                  </a:lnTo>
                  <a:lnTo>
                    <a:pt x="0" y="390347"/>
                  </a:lnTo>
                  <a:lnTo>
                    <a:pt x="0" y="114109"/>
                  </a:lnTo>
                  <a:close/>
                </a:path>
              </a:pathLst>
            </a:custGeom>
            <a:ln w="9143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1" name="object 71"/>
          <p:cNvSpPr txBox="1"/>
          <p:nvPr/>
        </p:nvSpPr>
        <p:spPr>
          <a:xfrm>
            <a:off x="3884968" y="5591301"/>
            <a:ext cx="134824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sq-AL" sz="1000" spc="-55" dirty="0">
                <a:latin typeface="StobiSerif Regular" panose="02000503060000020004" pitchFamily="50" charset="0"/>
                <a:cs typeface="Arial"/>
              </a:rPr>
              <a:t>Bashkëpuntor i  ri -  politikave të kontrollit</a:t>
            </a:r>
          </a:p>
          <a:p>
            <a:pPr algn="ctr">
              <a:lnSpc>
                <a:spcPct val="100000"/>
              </a:lnSpc>
            </a:pPr>
            <a:endParaRPr sz="800" dirty="0">
              <a:latin typeface="Arial"/>
              <a:cs typeface="Arial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434760" y="3328701"/>
            <a:ext cx="1821180" cy="561340"/>
            <a:chOff x="413004" y="3329940"/>
            <a:chExt cx="1821180" cy="561340"/>
          </a:xfrm>
        </p:grpSpPr>
        <p:sp>
          <p:nvSpPr>
            <p:cNvPr id="73" name="object 73"/>
            <p:cNvSpPr/>
            <p:nvPr/>
          </p:nvSpPr>
          <p:spPr>
            <a:xfrm>
              <a:off x="413004" y="3329940"/>
              <a:ext cx="1821180" cy="560831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460247" y="3357372"/>
              <a:ext cx="1726692" cy="466344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460248" y="3357372"/>
              <a:ext cx="1727200" cy="466725"/>
            </a:xfrm>
            <a:custGeom>
              <a:avLst/>
              <a:gdLst/>
              <a:ahLst/>
              <a:cxnLst/>
              <a:rect l="l" t="t" r="r" b="b"/>
              <a:pathLst>
                <a:path w="1727200" h="466725">
                  <a:moveTo>
                    <a:pt x="0" y="105486"/>
                  </a:moveTo>
                  <a:lnTo>
                    <a:pt x="8290" y="64427"/>
                  </a:lnTo>
                  <a:lnTo>
                    <a:pt x="30897" y="30897"/>
                  </a:lnTo>
                  <a:lnTo>
                    <a:pt x="64427" y="8290"/>
                  </a:lnTo>
                  <a:lnTo>
                    <a:pt x="105486" y="0"/>
                  </a:lnTo>
                  <a:lnTo>
                    <a:pt x="1621205" y="0"/>
                  </a:lnTo>
                  <a:lnTo>
                    <a:pt x="1662264" y="8290"/>
                  </a:lnTo>
                  <a:lnTo>
                    <a:pt x="1695794" y="30897"/>
                  </a:lnTo>
                  <a:lnTo>
                    <a:pt x="1718401" y="64427"/>
                  </a:lnTo>
                  <a:lnTo>
                    <a:pt x="1726692" y="105486"/>
                  </a:lnTo>
                  <a:lnTo>
                    <a:pt x="1726692" y="360857"/>
                  </a:lnTo>
                  <a:lnTo>
                    <a:pt x="1718401" y="401916"/>
                  </a:lnTo>
                  <a:lnTo>
                    <a:pt x="1695794" y="435446"/>
                  </a:lnTo>
                  <a:lnTo>
                    <a:pt x="1662264" y="458053"/>
                  </a:lnTo>
                  <a:lnTo>
                    <a:pt x="1621205" y="466343"/>
                  </a:lnTo>
                  <a:lnTo>
                    <a:pt x="105486" y="466343"/>
                  </a:lnTo>
                  <a:lnTo>
                    <a:pt x="64427" y="458053"/>
                  </a:lnTo>
                  <a:lnTo>
                    <a:pt x="30897" y="435446"/>
                  </a:lnTo>
                  <a:lnTo>
                    <a:pt x="8290" y="401916"/>
                  </a:lnTo>
                  <a:lnTo>
                    <a:pt x="0" y="360857"/>
                  </a:lnTo>
                  <a:lnTo>
                    <a:pt x="0" y="105486"/>
                  </a:lnTo>
                  <a:close/>
                </a:path>
              </a:pathLst>
            </a:custGeom>
            <a:ln w="9143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6" name="object 76"/>
          <p:cNvSpPr txBox="1"/>
          <p:nvPr/>
        </p:nvSpPr>
        <p:spPr>
          <a:xfrm>
            <a:off x="511730" y="3454909"/>
            <a:ext cx="1667237" cy="30328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sq-AL" sz="1000" spc="-40" dirty="0">
                <a:latin typeface="StobiSerif Regular" panose="02000503060000020004" pitchFamily="50" charset="0"/>
                <a:cs typeface="Arial"/>
              </a:rPr>
              <a:t>Këshilltar – çështje buxhetore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sz="800" dirty="0">
              <a:latin typeface="Arial"/>
              <a:cs typeface="Arial"/>
            </a:endParaRPr>
          </a:p>
        </p:txBody>
      </p:sp>
      <p:grpSp>
        <p:nvGrpSpPr>
          <p:cNvPr id="77" name="object 77"/>
          <p:cNvGrpSpPr/>
          <p:nvPr/>
        </p:nvGrpSpPr>
        <p:grpSpPr>
          <a:xfrm>
            <a:off x="420623" y="2862072"/>
            <a:ext cx="1821180" cy="454659"/>
            <a:chOff x="420623" y="2862072"/>
            <a:chExt cx="1821180" cy="454659"/>
          </a:xfrm>
        </p:grpSpPr>
        <p:sp>
          <p:nvSpPr>
            <p:cNvPr id="78" name="object 78"/>
            <p:cNvSpPr/>
            <p:nvPr/>
          </p:nvSpPr>
          <p:spPr>
            <a:xfrm>
              <a:off x="420623" y="2862072"/>
              <a:ext cx="1821180" cy="454151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603503" y="3249168"/>
              <a:ext cx="1453895" cy="65532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467867" y="2889504"/>
              <a:ext cx="1726692" cy="359663"/>
            </a:xfrm>
            <a:prstGeom prst="rect">
              <a:avLst/>
            </a:prstGeom>
            <a:blipFill>
              <a:blip r:embed="rId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467867" y="2889504"/>
              <a:ext cx="1727200" cy="360045"/>
            </a:xfrm>
            <a:custGeom>
              <a:avLst/>
              <a:gdLst/>
              <a:ahLst/>
              <a:cxnLst/>
              <a:rect l="l" t="t" r="r" b="b"/>
              <a:pathLst>
                <a:path w="1727200" h="360044">
                  <a:moveTo>
                    <a:pt x="0" y="81356"/>
                  </a:moveTo>
                  <a:lnTo>
                    <a:pt x="6393" y="49688"/>
                  </a:lnTo>
                  <a:lnTo>
                    <a:pt x="23828" y="23828"/>
                  </a:lnTo>
                  <a:lnTo>
                    <a:pt x="49688" y="6393"/>
                  </a:lnTo>
                  <a:lnTo>
                    <a:pt x="81356" y="0"/>
                  </a:lnTo>
                  <a:lnTo>
                    <a:pt x="1645335" y="0"/>
                  </a:lnTo>
                  <a:lnTo>
                    <a:pt x="1677003" y="6393"/>
                  </a:lnTo>
                  <a:lnTo>
                    <a:pt x="1702863" y="23828"/>
                  </a:lnTo>
                  <a:lnTo>
                    <a:pt x="1720298" y="49688"/>
                  </a:lnTo>
                  <a:lnTo>
                    <a:pt x="1726692" y="81356"/>
                  </a:lnTo>
                  <a:lnTo>
                    <a:pt x="1726692" y="278307"/>
                  </a:lnTo>
                  <a:lnTo>
                    <a:pt x="1720298" y="309975"/>
                  </a:lnTo>
                  <a:lnTo>
                    <a:pt x="1702863" y="335835"/>
                  </a:lnTo>
                  <a:lnTo>
                    <a:pt x="1677003" y="353270"/>
                  </a:lnTo>
                  <a:lnTo>
                    <a:pt x="1645335" y="359664"/>
                  </a:lnTo>
                  <a:lnTo>
                    <a:pt x="81356" y="359664"/>
                  </a:lnTo>
                  <a:lnTo>
                    <a:pt x="49688" y="353270"/>
                  </a:lnTo>
                  <a:lnTo>
                    <a:pt x="23828" y="335835"/>
                  </a:lnTo>
                  <a:lnTo>
                    <a:pt x="6393" y="309975"/>
                  </a:lnTo>
                  <a:lnTo>
                    <a:pt x="0" y="278307"/>
                  </a:lnTo>
                  <a:lnTo>
                    <a:pt x="0" y="81356"/>
                  </a:lnTo>
                  <a:close/>
                </a:path>
              </a:pathLst>
            </a:custGeom>
            <a:ln w="9143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2" name="object 82"/>
          <p:cNvSpPr txBox="1"/>
          <p:nvPr/>
        </p:nvSpPr>
        <p:spPr>
          <a:xfrm>
            <a:off x="399289" y="2906120"/>
            <a:ext cx="1842514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Udhëheqës i departamentit</a:t>
            </a:r>
            <a:r>
              <a:rPr sz="1000" spc="-50" dirty="0">
                <a:latin typeface="StobiSerif Regular" panose="02000503060000020004" pitchFamily="50" charset="0"/>
                <a:cs typeface="Arial"/>
              </a:rPr>
              <a:t> </a:t>
            </a:r>
            <a:r>
              <a:rPr sz="1000" b="1" dirty="0">
                <a:latin typeface="StobiSerif Regular" panose="02000503060000020004" pitchFamily="50" charset="0"/>
                <a:cs typeface="Carlito"/>
              </a:rPr>
              <a:t>-</a:t>
            </a:r>
            <a:endParaRPr sz="1000" dirty="0">
              <a:latin typeface="StobiSerif Regular" panose="02000503060000020004" pitchFamily="50" charset="0"/>
              <a:cs typeface="Carlito"/>
            </a:endParaRPr>
          </a:p>
          <a:p>
            <a:pPr marL="635" algn="ctr">
              <a:lnSpc>
                <a:spcPct val="100000"/>
              </a:lnSpc>
            </a:pPr>
            <a:r>
              <a:rPr lang="sq-AL" sz="1000" spc="-50" dirty="0">
                <a:latin typeface="StobiSerif Regular" panose="02000503060000020004" pitchFamily="50" charset="0"/>
                <a:cs typeface="Arial"/>
              </a:rPr>
              <a:t>Koordinim buxhetor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83" name="object 83"/>
          <p:cNvGrpSpPr/>
          <p:nvPr/>
        </p:nvGrpSpPr>
        <p:grpSpPr>
          <a:xfrm>
            <a:off x="381000" y="5346191"/>
            <a:ext cx="1821180" cy="885825"/>
            <a:chOff x="381000" y="5346191"/>
            <a:chExt cx="1821180" cy="885825"/>
          </a:xfrm>
        </p:grpSpPr>
        <p:sp>
          <p:nvSpPr>
            <p:cNvPr id="84" name="object 84"/>
            <p:cNvSpPr/>
            <p:nvPr/>
          </p:nvSpPr>
          <p:spPr>
            <a:xfrm>
              <a:off x="381000" y="5346191"/>
              <a:ext cx="1821180" cy="885444"/>
            </a:xfrm>
            <a:prstGeom prst="rect">
              <a:avLst/>
            </a:prstGeom>
            <a:blipFill>
              <a:blip r:embed="rId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428243" y="5373623"/>
              <a:ext cx="1726692" cy="790955"/>
            </a:xfrm>
            <a:prstGeom prst="rect">
              <a:avLst/>
            </a:prstGeom>
            <a:blipFill>
              <a:blip r:embed="rId3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428244" y="5373623"/>
              <a:ext cx="1727200" cy="791210"/>
            </a:xfrm>
            <a:custGeom>
              <a:avLst/>
              <a:gdLst/>
              <a:ahLst/>
              <a:cxnLst/>
              <a:rect l="l" t="t" r="r" b="b"/>
              <a:pathLst>
                <a:path w="1727200" h="791210">
                  <a:moveTo>
                    <a:pt x="0" y="178917"/>
                  </a:moveTo>
                  <a:lnTo>
                    <a:pt x="6390" y="131356"/>
                  </a:lnTo>
                  <a:lnTo>
                    <a:pt x="24426" y="88617"/>
                  </a:lnTo>
                  <a:lnTo>
                    <a:pt x="52401" y="52406"/>
                  </a:lnTo>
                  <a:lnTo>
                    <a:pt x="88612" y="24429"/>
                  </a:lnTo>
                  <a:lnTo>
                    <a:pt x="131352" y="6391"/>
                  </a:lnTo>
                  <a:lnTo>
                    <a:pt x="178917" y="0"/>
                  </a:lnTo>
                  <a:lnTo>
                    <a:pt x="1547774" y="0"/>
                  </a:lnTo>
                  <a:lnTo>
                    <a:pt x="1595339" y="6391"/>
                  </a:lnTo>
                  <a:lnTo>
                    <a:pt x="1638079" y="24429"/>
                  </a:lnTo>
                  <a:lnTo>
                    <a:pt x="1674290" y="52406"/>
                  </a:lnTo>
                  <a:lnTo>
                    <a:pt x="1702265" y="88617"/>
                  </a:lnTo>
                  <a:lnTo>
                    <a:pt x="1720301" y="131356"/>
                  </a:lnTo>
                  <a:lnTo>
                    <a:pt x="1726692" y="178917"/>
                  </a:lnTo>
                  <a:lnTo>
                    <a:pt x="1726692" y="612051"/>
                  </a:lnTo>
                  <a:lnTo>
                    <a:pt x="1720301" y="659610"/>
                  </a:lnTo>
                  <a:lnTo>
                    <a:pt x="1702265" y="702347"/>
                  </a:lnTo>
                  <a:lnTo>
                    <a:pt x="1674290" y="738555"/>
                  </a:lnTo>
                  <a:lnTo>
                    <a:pt x="1638079" y="766530"/>
                  </a:lnTo>
                  <a:lnTo>
                    <a:pt x="1595339" y="784565"/>
                  </a:lnTo>
                  <a:lnTo>
                    <a:pt x="1547774" y="790955"/>
                  </a:lnTo>
                  <a:lnTo>
                    <a:pt x="178917" y="790955"/>
                  </a:lnTo>
                  <a:lnTo>
                    <a:pt x="131352" y="784565"/>
                  </a:lnTo>
                  <a:lnTo>
                    <a:pt x="88612" y="766530"/>
                  </a:lnTo>
                  <a:lnTo>
                    <a:pt x="52401" y="738555"/>
                  </a:lnTo>
                  <a:lnTo>
                    <a:pt x="24426" y="702347"/>
                  </a:lnTo>
                  <a:lnTo>
                    <a:pt x="6390" y="659610"/>
                  </a:lnTo>
                  <a:lnTo>
                    <a:pt x="0" y="612051"/>
                  </a:lnTo>
                  <a:lnTo>
                    <a:pt x="0" y="178917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7" name="object 87"/>
          <p:cNvSpPr txBox="1"/>
          <p:nvPr/>
        </p:nvSpPr>
        <p:spPr>
          <a:xfrm>
            <a:off x="603503" y="5563525"/>
            <a:ext cx="1356360" cy="7591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Bashkëpuntor i ri 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sq-AL" sz="1000" dirty="0">
                <a:latin typeface="StobiSerif Regular" panose="02000503060000020004" pitchFamily="50" charset="0"/>
                <a:cs typeface="Arial"/>
              </a:rPr>
              <a:t>Koordinim të buxhetit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sq-AL" sz="1000" dirty="0">
                <a:latin typeface="StobiSerif Regular" panose="02000503060000020004" pitchFamily="50" charset="0"/>
                <a:cs typeface="Arial"/>
              </a:rPr>
              <a:t>( Shenaj Xhemaili)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endParaRPr sz="800" dirty="0">
              <a:latin typeface="Trebuchet MS" panose="020B0603020202020204" pitchFamily="34" charset="0"/>
              <a:cs typeface="Arial"/>
            </a:endParaRPr>
          </a:p>
          <a:p>
            <a:pPr marL="1270" algn="ctr">
              <a:lnSpc>
                <a:spcPct val="100000"/>
              </a:lnSpc>
            </a:pPr>
            <a:endParaRPr sz="800" dirty="0">
              <a:latin typeface="Trebuchet MS" panose="020B0603020202020204" pitchFamily="34" charset="0"/>
              <a:cs typeface="Arial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3557015" y="1967483"/>
            <a:ext cx="1888236" cy="807719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3819347" y="2159745"/>
            <a:ext cx="1413866" cy="366767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indent="150495" algn="ctr">
              <a:lnSpc>
                <a:spcPts val="1300"/>
              </a:lnSpc>
              <a:spcBef>
                <a:spcPts val="260"/>
              </a:spcBef>
            </a:pPr>
            <a:r>
              <a:rPr lang="sq-AL" sz="1000" b="1" spc="-75" dirty="0">
                <a:solidFill>
                  <a:srgbClr val="FFFFCC"/>
                </a:solidFill>
                <a:latin typeface="StobiSerif Regular" panose="02000503060000020004" pitchFamily="50" charset="0"/>
                <a:cs typeface="Trebuchet MS"/>
              </a:rPr>
              <a:t>Departamenti për kontroll të buxhetit</a:t>
            </a:r>
            <a:endParaRPr sz="1000" dirty="0">
              <a:latin typeface="StobiSerif Regular" panose="02000503060000020004" pitchFamily="50" charset="0"/>
              <a:cs typeface="Trebuchet MS"/>
            </a:endParaRPr>
          </a:p>
        </p:txBody>
      </p:sp>
      <p:grpSp>
        <p:nvGrpSpPr>
          <p:cNvPr id="93" name="object 93"/>
          <p:cNvGrpSpPr/>
          <p:nvPr/>
        </p:nvGrpSpPr>
        <p:grpSpPr>
          <a:xfrm>
            <a:off x="399288" y="3924300"/>
            <a:ext cx="1823085" cy="634365"/>
            <a:chOff x="399288" y="3924300"/>
            <a:chExt cx="1823085" cy="634365"/>
          </a:xfrm>
        </p:grpSpPr>
        <p:sp>
          <p:nvSpPr>
            <p:cNvPr id="94" name="object 94"/>
            <p:cNvSpPr/>
            <p:nvPr/>
          </p:nvSpPr>
          <p:spPr>
            <a:xfrm>
              <a:off x="399288" y="3924300"/>
              <a:ext cx="1822704" cy="633983"/>
            </a:xfrm>
            <a:prstGeom prst="rect">
              <a:avLst/>
            </a:prstGeom>
            <a:blipFill>
              <a:blip r:embed="rId3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446532" y="3951732"/>
              <a:ext cx="1728216" cy="539495"/>
            </a:xfrm>
            <a:prstGeom prst="rect">
              <a:avLst/>
            </a:prstGeom>
            <a:blipFill>
              <a:blip r:embed="rId3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446532" y="3951732"/>
              <a:ext cx="1728470" cy="539750"/>
            </a:xfrm>
            <a:custGeom>
              <a:avLst/>
              <a:gdLst/>
              <a:ahLst/>
              <a:cxnLst/>
              <a:rect l="l" t="t" r="r" b="b"/>
              <a:pathLst>
                <a:path w="1728470" h="539750">
                  <a:moveTo>
                    <a:pt x="0" y="122034"/>
                  </a:moveTo>
                  <a:lnTo>
                    <a:pt x="9589" y="74532"/>
                  </a:lnTo>
                  <a:lnTo>
                    <a:pt x="35742" y="35742"/>
                  </a:lnTo>
                  <a:lnTo>
                    <a:pt x="74532" y="9589"/>
                  </a:lnTo>
                  <a:lnTo>
                    <a:pt x="122034" y="0"/>
                  </a:lnTo>
                  <a:lnTo>
                    <a:pt x="1606181" y="0"/>
                  </a:lnTo>
                  <a:lnTo>
                    <a:pt x="1653683" y="9589"/>
                  </a:lnTo>
                  <a:lnTo>
                    <a:pt x="1692473" y="35742"/>
                  </a:lnTo>
                  <a:lnTo>
                    <a:pt x="1718626" y="74532"/>
                  </a:lnTo>
                  <a:lnTo>
                    <a:pt x="1728216" y="122034"/>
                  </a:lnTo>
                  <a:lnTo>
                    <a:pt x="1728216" y="417461"/>
                  </a:lnTo>
                  <a:lnTo>
                    <a:pt x="1718626" y="464963"/>
                  </a:lnTo>
                  <a:lnTo>
                    <a:pt x="1692473" y="503753"/>
                  </a:lnTo>
                  <a:lnTo>
                    <a:pt x="1653683" y="529906"/>
                  </a:lnTo>
                  <a:lnTo>
                    <a:pt x="1606181" y="539496"/>
                  </a:lnTo>
                  <a:lnTo>
                    <a:pt x="122034" y="539496"/>
                  </a:lnTo>
                  <a:lnTo>
                    <a:pt x="74532" y="529906"/>
                  </a:lnTo>
                  <a:lnTo>
                    <a:pt x="35742" y="503753"/>
                  </a:lnTo>
                  <a:lnTo>
                    <a:pt x="9589" y="464963"/>
                  </a:lnTo>
                  <a:lnTo>
                    <a:pt x="0" y="417461"/>
                  </a:lnTo>
                  <a:lnTo>
                    <a:pt x="0" y="122034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7" name="object 97"/>
          <p:cNvSpPr txBox="1"/>
          <p:nvPr/>
        </p:nvSpPr>
        <p:spPr>
          <a:xfrm>
            <a:off x="648335" y="4089967"/>
            <a:ext cx="1202690" cy="333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5445" marR="5080" indent="-373380" algn="ctr">
              <a:lnSpc>
                <a:spcPct val="100000"/>
              </a:lnSpc>
              <a:spcBef>
                <a:spcPts val="100"/>
              </a:spcBef>
            </a:pPr>
            <a:r>
              <a:rPr sz="1000" spc="-60" dirty="0">
                <a:latin typeface="StobiSerif Regular" panose="02000503060000020004" pitchFamily="50" charset="0"/>
                <a:cs typeface="Arial"/>
              </a:rPr>
              <a:t>В</a:t>
            </a:r>
            <a:r>
              <a:rPr lang="sq-AL" sz="1000" spc="-60" dirty="0">
                <a:latin typeface="StobiSerif Regular" panose="02000503060000020004" pitchFamily="50" charset="0"/>
                <a:cs typeface="Arial"/>
              </a:rPr>
              <a:t>ashkëpuntor i lartë</a:t>
            </a:r>
            <a:endParaRPr lang="sq-AL" sz="1000" dirty="0">
              <a:latin typeface="StobiSerif Regular" panose="02000503060000020004" pitchFamily="50" charset="0"/>
              <a:cs typeface="Arial"/>
            </a:endParaRPr>
          </a:p>
          <a:p>
            <a:pPr marL="385445" marR="5080" indent="-373380" algn="ctr">
              <a:lnSpc>
                <a:spcPct val="100000"/>
              </a:lnSpc>
              <a:spcBef>
                <a:spcPts val="100"/>
              </a:spcBef>
            </a:pPr>
            <a:r>
              <a:rPr lang="sq-AL" sz="1000" dirty="0">
                <a:latin typeface="StobiSerif Regular" panose="02000503060000020004" pitchFamily="50" charset="0"/>
                <a:cs typeface="Arial"/>
              </a:rPr>
              <a:t>Çështje buxhetore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98" name="object 98"/>
          <p:cNvGrpSpPr/>
          <p:nvPr/>
        </p:nvGrpSpPr>
        <p:grpSpPr>
          <a:xfrm>
            <a:off x="369187" y="4645214"/>
            <a:ext cx="1823085" cy="632460"/>
            <a:chOff x="397763" y="4636008"/>
            <a:chExt cx="1823085" cy="632460"/>
          </a:xfrm>
        </p:grpSpPr>
        <p:sp>
          <p:nvSpPr>
            <p:cNvPr id="99" name="object 99"/>
            <p:cNvSpPr/>
            <p:nvPr/>
          </p:nvSpPr>
          <p:spPr>
            <a:xfrm>
              <a:off x="397763" y="4636008"/>
              <a:ext cx="1822704" cy="632459"/>
            </a:xfrm>
            <a:prstGeom prst="rect">
              <a:avLst/>
            </a:prstGeom>
            <a:blipFill>
              <a:blip r:embed="rId3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445007" y="4663440"/>
              <a:ext cx="1728215" cy="537972"/>
            </a:xfrm>
            <a:prstGeom prst="rect">
              <a:avLst/>
            </a:prstGeom>
            <a:blipFill>
              <a:blip r:embed="rId4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445007" y="4663440"/>
              <a:ext cx="1728470" cy="538480"/>
            </a:xfrm>
            <a:custGeom>
              <a:avLst/>
              <a:gdLst/>
              <a:ahLst/>
              <a:cxnLst/>
              <a:rect l="l" t="t" r="r" b="b"/>
              <a:pathLst>
                <a:path w="1728470" h="538479">
                  <a:moveTo>
                    <a:pt x="0" y="121691"/>
                  </a:moveTo>
                  <a:lnTo>
                    <a:pt x="9563" y="74323"/>
                  </a:lnTo>
                  <a:lnTo>
                    <a:pt x="35642" y="35642"/>
                  </a:lnTo>
                  <a:lnTo>
                    <a:pt x="74323" y="9563"/>
                  </a:lnTo>
                  <a:lnTo>
                    <a:pt x="121691" y="0"/>
                  </a:lnTo>
                  <a:lnTo>
                    <a:pt x="1606524" y="0"/>
                  </a:lnTo>
                  <a:lnTo>
                    <a:pt x="1653892" y="9563"/>
                  </a:lnTo>
                  <a:lnTo>
                    <a:pt x="1692573" y="35642"/>
                  </a:lnTo>
                  <a:lnTo>
                    <a:pt x="1718652" y="74323"/>
                  </a:lnTo>
                  <a:lnTo>
                    <a:pt x="1728216" y="121691"/>
                  </a:lnTo>
                  <a:lnTo>
                    <a:pt x="1728216" y="416280"/>
                  </a:lnTo>
                  <a:lnTo>
                    <a:pt x="1718652" y="463648"/>
                  </a:lnTo>
                  <a:lnTo>
                    <a:pt x="1692573" y="502329"/>
                  </a:lnTo>
                  <a:lnTo>
                    <a:pt x="1653892" y="528408"/>
                  </a:lnTo>
                  <a:lnTo>
                    <a:pt x="1606524" y="537971"/>
                  </a:lnTo>
                  <a:lnTo>
                    <a:pt x="121691" y="537971"/>
                  </a:lnTo>
                  <a:lnTo>
                    <a:pt x="74323" y="528408"/>
                  </a:lnTo>
                  <a:lnTo>
                    <a:pt x="35642" y="502329"/>
                  </a:lnTo>
                  <a:lnTo>
                    <a:pt x="9563" y="463648"/>
                  </a:lnTo>
                  <a:lnTo>
                    <a:pt x="0" y="416280"/>
                  </a:lnTo>
                  <a:lnTo>
                    <a:pt x="0" y="121691"/>
                  </a:lnTo>
                  <a:close/>
                </a:path>
              </a:pathLst>
            </a:custGeom>
            <a:ln w="9143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2" name="object 102"/>
          <p:cNvSpPr txBox="1"/>
          <p:nvPr/>
        </p:nvSpPr>
        <p:spPr>
          <a:xfrm>
            <a:off x="624044" y="4751103"/>
            <a:ext cx="1333986" cy="333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marR="5080" indent="-182880" algn="ctr">
              <a:lnSpc>
                <a:spcPct val="100000"/>
              </a:lnSpc>
              <a:spcBef>
                <a:spcPts val="100"/>
              </a:spcBef>
            </a:pPr>
            <a:r>
              <a:rPr lang="sq-AL" sz="1000" spc="-40" dirty="0">
                <a:latin typeface="StobiSerif Regular" panose="02000503060000020004" pitchFamily="50" charset="0"/>
                <a:cs typeface="Arial"/>
              </a:rPr>
              <a:t>Bashkëpuntor</a:t>
            </a:r>
            <a:r>
              <a:rPr sz="1000" spc="-40" dirty="0">
                <a:latin typeface="StobiSerif Regular" panose="02000503060000020004" pitchFamily="50" charset="0"/>
                <a:cs typeface="Arial"/>
              </a:rPr>
              <a:t> </a:t>
            </a:r>
            <a:r>
              <a:rPr sz="1000" spc="-65" dirty="0">
                <a:latin typeface="StobiSerif Regular" panose="02000503060000020004" pitchFamily="50" charset="0"/>
                <a:cs typeface="Carlito"/>
              </a:rPr>
              <a:t> </a:t>
            </a:r>
            <a:endParaRPr lang="sq-AL" sz="1000" spc="-65" dirty="0">
              <a:latin typeface="StobiSerif Regular" panose="02000503060000020004" pitchFamily="50" charset="0"/>
              <a:cs typeface="Carlito"/>
            </a:endParaRPr>
          </a:p>
          <a:p>
            <a:pPr marL="194945" marR="5080" indent="-182880" algn="ctr">
              <a:lnSpc>
                <a:spcPct val="100000"/>
              </a:lnSpc>
              <a:spcBef>
                <a:spcPts val="100"/>
              </a:spcBef>
            </a:pPr>
            <a:r>
              <a:rPr lang="sq-AL" sz="1000" spc="-50" dirty="0">
                <a:latin typeface="StobiSerif Regular" panose="02000503060000020004" pitchFamily="50" charset="0"/>
                <a:cs typeface="Arial"/>
              </a:rPr>
              <a:t>Koordinim të buxhetit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103" name="object 103"/>
          <p:cNvGrpSpPr/>
          <p:nvPr/>
        </p:nvGrpSpPr>
        <p:grpSpPr>
          <a:xfrm>
            <a:off x="3552444" y="4136135"/>
            <a:ext cx="1775459" cy="632460"/>
            <a:chOff x="3506723" y="4136135"/>
            <a:chExt cx="1821180" cy="632460"/>
          </a:xfrm>
        </p:grpSpPr>
        <p:sp>
          <p:nvSpPr>
            <p:cNvPr id="104" name="object 104"/>
            <p:cNvSpPr/>
            <p:nvPr/>
          </p:nvSpPr>
          <p:spPr>
            <a:xfrm>
              <a:off x="3506723" y="4136135"/>
              <a:ext cx="1821179" cy="632459"/>
            </a:xfrm>
            <a:prstGeom prst="rect">
              <a:avLst/>
            </a:prstGeom>
            <a:blipFill>
              <a:blip r:embed="rId4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3553968" y="4163567"/>
              <a:ext cx="1726692" cy="537971"/>
            </a:xfrm>
            <a:prstGeom prst="rect">
              <a:avLst/>
            </a:prstGeom>
            <a:blipFill>
              <a:blip r:embed="rId4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3553967" y="4163567"/>
              <a:ext cx="1727200" cy="538480"/>
            </a:xfrm>
            <a:custGeom>
              <a:avLst/>
              <a:gdLst/>
              <a:ahLst/>
              <a:cxnLst/>
              <a:rect l="l" t="t" r="r" b="b"/>
              <a:pathLst>
                <a:path w="1727200" h="538479">
                  <a:moveTo>
                    <a:pt x="0" y="121691"/>
                  </a:moveTo>
                  <a:lnTo>
                    <a:pt x="9563" y="74323"/>
                  </a:lnTo>
                  <a:lnTo>
                    <a:pt x="35642" y="35642"/>
                  </a:lnTo>
                  <a:lnTo>
                    <a:pt x="74323" y="9563"/>
                  </a:lnTo>
                  <a:lnTo>
                    <a:pt x="121691" y="0"/>
                  </a:lnTo>
                  <a:lnTo>
                    <a:pt x="1605000" y="0"/>
                  </a:lnTo>
                  <a:lnTo>
                    <a:pt x="1652368" y="9563"/>
                  </a:lnTo>
                  <a:lnTo>
                    <a:pt x="1691049" y="35642"/>
                  </a:lnTo>
                  <a:lnTo>
                    <a:pt x="1717128" y="74323"/>
                  </a:lnTo>
                  <a:lnTo>
                    <a:pt x="1726692" y="121691"/>
                  </a:lnTo>
                  <a:lnTo>
                    <a:pt x="1726692" y="416280"/>
                  </a:lnTo>
                  <a:lnTo>
                    <a:pt x="1717128" y="463648"/>
                  </a:lnTo>
                  <a:lnTo>
                    <a:pt x="1691049" y="502329"/>
                  </a:lnTo>
                  <a:lnTo>
                    <a:pt x="1652368" y="528408"/>
                  </a:lnTo>
                  <a:lnTo>
                    <a:pt x="1605000" y="537971"/>
                  </a:lnTo>
                  <a:lnTo>
                    <a:pt x="121691" y="537971"/>
                  </a:lnTo>
                  <a:lnTo>
                    <a:pt x="74323" y="528408"/>
                  </a:lnTo>
                  <a:lnTo>
                    <a:pt x="35642" y="502329"/>
                  </a:lnTo>
                  <a:lnTo>
                    <a:pt x="9563" y="463648"/>
                  </a:lnTo>
                  <a:lnTo>
                    <a:pt x="0" y="416280"/>
                  </a:lnTo>
                  <a:lnTo>
                    <a:pt x="0" y="121691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7" name="object 107"/>
          <p:cNvSpPr txBox="1"/>
          <p:nvPr/>
        </p:nvSpPr>
        <p:spPr>
          <a:xfrm>
            <a:off x="3637624" y="4290161"/>
            <a:ext cx="1644221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3550" marR="5080" indent="-451484" algn="ctr">
              <a:lnSpc>
                <a:spcPct val="100000"/>
              </a:lnSpc>
              <a:spcBef>
                <a:spcPts val="100"/>
              </a:spcBef>
            </a:pPr>
            <a:r>
              <a:rPr lang="sq-AL" sz="1000" spc="-60" dirty="0">
                <a:latin typeface="StobiSerif Regular" panose="02000503060000020004" pitchFamily="50" charset="0"/>
                <a:cs typeface="Arial"/>
              </a:rPr>
              <a:t>Bashkëpuntor i lartë -  politikave të kontrollit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108" name="object 108"/>
          <p:cNvGrpSpPr/>
          <p:nvPr/>
        </p:nvGrpSpPr>
        <p:grpSpPr>
          <a:xfrm>
            <a:off x="3592067" y="4824984"/>
            <a:ext cx="1756156" cy="632460"/>
            <a:chOff x="3592067" y="4824984"/>
            <a:chExt cx="1821180" cy="632460"/>
          </a:xfrm>
        </p:grpSpPr>
        <p:sp>
          <p:nvSpPr>
            <p:cNvPr id="109" name="object 109"/>
            <p:cNvSpPr/>
            <p:nvPr/>
          </p:nvSpPr>
          <p:spPr>
            <a:xfrm>
              <a:off x="3592067" y="4824984"/>
              <a:ext cx="1821180" cy="632459"/>
            </a:xfrm>
            <a:prstGeom prst="rect">
              <a:avLst/>
            </a:prstGeom>
            <a:blipFill>
              <a:blip r:embed="rId4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3639312" y="4852416"/>
              <a:ext cx="1726691" cy="537971"/>
            </a:xfrm>
            <a:prstGeom prst="rect">
              <a:avLst/>
            </a:prstGeom>
            <a:blipFill>
              <a:blip r:embed="rId4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3639311" y="4852416"/>
              <a:ext cx="1727200" cy="538480"/>
            </a:xfrm>
            <a:custGeom>
              <a:avLst/>
              <a:gdLst/>
              <a:ahLst/>
              <a:cxnLst/>
              <a:rect l="l" t="t" r="r" b="b"/>
              <a:pathLst>
                <a:path w="1727200" h="538479">
                  <a:moveTo>
                    <a:pt x="0" y="121691"/>
                  </a:moveTo>
                  <a:lnTo>
                    <a:pt x="9563" y="74323"/>
                  </a:lnTo>
                  <a:lnTo>
                    <a:pt x="35642" y="35642"/>
                  </a:lnTo>
                  <a:lnTo>
                    <a:pt x="74323" y="9563"/>
                  </a:lnTo>
                  <a:lnTo>
                    <a:pt x="121691" y="0"/>
                  </a:lnTo>
                  <a:lnTo>
                    <a:pt x="1605000" y="0"/>
                  </a:lnTo>
                  <a:lnTo>
                    <a:pt x="1652368" y="9563"/>
                  </a:lnTo>
                  <a:lnTo>
                    <a:pt x="1691049" y="35642"/>
                  </a:lnTo>
                  <a:lnTo>
                    <a:pt x="1717128" y="74323"/>
                  </a:lnTo>
                  <a:lnTo>
                    <a:pt x="1726692" y="121691"/>
                  </a:lnTo>
                  <a:lnTo>
                    <a:pt x="1726692" y="416280"/>
                  </a:lnTo>
                  <a:lnTo>
                    <a:pt x="1717128" y="463648"/>
                  </a:lnTo>
                  <a:lnTo>
                    <a:pt x="1691049" y="502329"/>
                  </a:lnTo>
                  <a:lnTo>
                    <a:pt x="1652368" y="528408"/>
                  </a:lnTo>
                  <a:lnTo>
                    <a:pt x="1605000" y="537971"/>
                  </a:lnTo>
                  <a:lnTo>
                    <a:pt x="121691" y="537971"/>
                  </a:lnTo>
                  <a:lnTo>
                    <a:pt x="74323" y="528408"/>
                  </a:lnTo>
                  <a:lnTo>
                    <a:pt x="35642" y="502329"/>
                  </a:lnTo>
                  <a:lnTo>
                    <a:pt x="9563" y="463648"/>
                  </a:lnTo>
                  <a:lnTo>
                    <a:pt x="0" y="416280"/>
                  </a:lnTo>
                  <a:lnTo>
                    <a:pt x="0" y="121691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2" name="object 112"/>
          <p:cNvSpPr txBox="1"/>
          <p:nvPr/>
        </p:nvSpPr>
        <p:spPr>
          <a:xfrm>
            <a:off x="3694557" y="4878651"/>
            <a:ext cx="1592456" cy="654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4805" marR="5080" indent="-332740">
              <a:lnSpc>
                <a:spcPct val="100000"/>
              </a:lnSpc>
              <a:spcBef>
                <a:spcPts val="100"/>
              </a:spcBef>
            </a:pPr>
            <a:r>
              <a:rPr lang="sq-AL" sz="1000" spc="-40" dirty="0">
                <a:latin typeface="StobiSerif Regular" panose="02000503060000020004" pitchFamily="50" charset="0"/>
                <a:cs typeface="Arial"/>
              </a:rPr>
              <a:t>Bashkëpuntor</a:t>
            </a:r>
            <a:r>
              <a:rPr sz="1000" spc="-40" dirty="0">
                <a:latin typeface="StobiSerif Regular" panose="02000503060000020004" pitchFamily="50" charset="0"/>
                <a:cs typeface="Arial"/>
              </a:rPr>
              <a:t> </a:t>
            </a:r>
            <a:r>
              <a:rPr sz="1000" i="1" spc="-45" dirty="0">
                <a:latin typeface="StobiSerif Regular" panose="02000503060000020004" pitchFamily="50" charset="0"/>
                <a:cs typeface="Arial"/>
              </a:rPr>
              <a:t>–</a:t>
            </a:r>
            <a:r>
              <a:rPr sz="1000" i="1" spc="-120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sq-AL" sz="1000" spc="-25" dirty="0">
                <a:latin typeface="StobiSerif Regular" panose="02000503060000020004" pitchFamily="50" charset="0"/>
                <a:cs typeface="Arial"/>
              </a:rPr>
              <a:t> politikave të kontrollit</a:t>
            </a:r>
          </a:p>
          <a:p>
            <a:pPr marL="344805" marR="5080" indent="-332740" algn="ctr">
              <a:lnSpc>
                <a:spcPct val="100000"/>
              </a:lnSpc>
              <a:spcBef>
                <a:spcPts val="100"/>
              </a:spcBef>
            </a:pPr>
            <a:r>
              <a:rPr lang="sq-AL" sz="1000" spc="-25" dirty="0">
                <a:latin typeface="StobiSerif Regular" panose="02000503060000020004" pitchFamily="50" charset="0"/>
                <a:cs typeface="Arial"/>
              </a:rPr>
              <a:t>(Azem Fazli) </a:t>
            </a:r>
            <a:endParaRPr lang="en-US" sz="1000" spc="-25" dirty="0">
              <a:latin typeface="StobiSerif Regular" panose="02000503060000020004" pitchFamily="50" charset="0"/>
              <a:cs typeface="Arial"/>
            </a:endParaRPr>
          </a:p>
          <a:p>
            <a:pPr marL="344805" marR="5080" indent="-332740" algn="ctr">
              <a:lnSpc>
                <a:spcPct val="100000"/>
              </a:lnSpc>
              <a:spcBef>
                <a:spcPts val="100"/>
              </a:spcBef>
            </a:pPr>
            <a:endParaRPr sz="1000" dirty="0">
              <a:latin typeface="Trebuchet MS" panose="020B0603020202020204" pitchFamily="34" charset="0"/>
              <a:cs typeface="Arial"/>
            </a:endParaRPr>
          </a:p>
        </p:txBody>
      </p:sp>
      <p:grpSp>
        <p:nvGrpSpPr>
          <p:cNvPr id="113" name="object 113"/>
          <p:cNvGrpSpPr/>
          <p:nvPr/>
        </p:nvGrpSpPr>
        <p:grpSpPr>
          <a:xfrm>
            <a:off x="6830568" y="4267200"/>
            <a:ext cx="1821180" cy="707390"/>
            <a:chOff x="6830568" y="4267200"/>
            <a:chExt cx="1821180" cy="707390"/>
          </a:xfrm>
        </p:grpSpPr>
        <p:sp>
          <p:nvSpPr>
            <p:cNvPr id="114" name="object 114"/>
            <p:cNvSpPr/>
            <p:nvPr/>
          </p:nvSpPr>
          <p:spPr>
            <a:xfrm>
              <a:off x="6830568" y="4267200"/>
              <a:ext cx="1821179" cy="707136"/>
            </a:xfrm>
            <a:prstGeom prst="rect">
              <a:avLst/>
            </a:prstGeom>
            <a:blipFill>
              <a:blip r:embed="rId4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6877812" y="4294632"/>
              <a:ext cx="1726692" cy="612648"/>
            </a:xfrm>
            <a:prstGeom prst="rect">
              <a:avLst/>
            </a:prstGeom>
            <a:blipFill>
              <a:blip r:embed="rId4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6877812" y="4294632"/>
              <a:ext cx="1727200" cy="612775"/>
            </a:xfrm>
            <a:custGeom>
              <a:avLst/>
              <a:gdLst/>
              <a:ahLst/>
              <a:cxnLst/>
              <a:rect l="l" t="t" r="r" b="b"/>
              <a:pathLst>
                <a:path w="1727200" h="612775">
                  <a:moveTo>
                    <a:pt x="0" y="138582"/>
                  </a:moveTo>
                  <a:lnTo>
                    <a:pt x="7064" y="94782"/>
                  </a:lnTo>
                  <a:lnTo>
                    <a:pt x="26736" y="56740"/>
                  </a:lnTo>
                  <a:lnTo>
                    <a:pt x="56734" y="26740"/>
                  </a:lnTo>
                  <a:lnTo>
                    <a:pt x="94777" y="7065"/>
                  </a:lnTo>
                  <a:lnTo>
                    <a:pt x="138582" y="0"/>
                  </a:lnTo>
                  <a:lnTo>
                    <a:pt x="1588109" y="0"/>
                  </a:lnTo>
                  <a:lnTo>
                    <a:pt x="1631914" y="7065"/>
                  </a:lnTo>
                  <a:lnTo>
                    <a:pt x="1669957" y="26740"/>
                  </a:lnTo>
                  <a:lnTo>
                    <a:pt x="1699955" y="56740"/>
                  </a:lnTo>
                  <a:lnTo>
                    <a:pt x="1719627" y="94782"/>
                  </a:lnTo>
                  <a:lnTo>
                    <a:pt x="1726692" y="138582"/>
                  </a:lnTo>
                  <a:lnTo>
                    <a:pt x="1726692" y="474065"/>
                  </a:lnTo>
                  <a:lnTo>
                    <a:pt x="1719627" y="517870"/>
                  </a:lnTo>
                  <a:lnTo>
                    <a:pt x="1699955" y="555913"/>
                  </a:lnTo>
                  <a:lnTo>
                    <a:pt x="1669957" y="585911"/>
                  </a:lnTo>
                  <a:lnTo>
                    <a:pt x="1631914" y="605583"/>
                  </a:lnTo>
                  <a:lnTo>
                    <a:pt x="1588109" y="612648"/>
                  </a:lnTo>
                  <a:lnTo>
                    <a:pt x="138582" y="612648"/>
                  </a:lnTo>
                  <a:lnTo>
                    <a:pt x="94777" y="605583"/>
                  </a:lnTo>
                  <a:lnTo>
                    <a:pt x="56734" y="585911"/>
                  </a:lnTo>
                  <a:lnTo>
                    <a:pt x="26736" y="555913"/>
                  </a:lnTo>
                  <a:lnTo>
                    <a:pt x="7064" y="517870"/>
                  </a:lnTo>
                  <a:lnTo>
                    <a:pt x="0" y="474065"/>
                  </a:lnTo>
                  <a:lnTo>
                    <a:pt x="0" y="138582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7" name="object 117"/>
          <p:cNvSpPr txBox="1"/>
          <p:nvPr/>
        </p:nvSpPr>
        <p:spPr>
          <a:xfrm>
            <a:off x="6951517" y="4386406"/>
            <a:ext cx="156055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6680" marR="5080" indent="-94615" algn="ctr">
              <a:lnSpc>
                <a:spcPct val="100000"/>
              </a:lnSpc>
              <a:spcBef>
                <a:spcPts val="100"/>
              </a:spcBef>
            </a:pPr>
            <a:r>
              <a:rPr lang="sq-AL" sz="1000" dirty="0">
                <a:latin typeface="StobiSerif Regular" panose="02000503060000020004" pitchFamily="50" charset="0"/>
                <a:cs typeface="Arial"/>
              </a:rPr>
              <a:t>Bashkëpuntor i lartë – regjistrim të buxhetit në kontabilitet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118" name="object 118"/>
          <p:cNvGrpSpPr/>
          <p:nvPr/>
        </p:nvGrpSpPr>
        <p:grpSpPr>
          <a:xfrm>
            <a:off x="1231391" y="1825751"/>
            <a:ext cx="123825" cy="248920"/>
            <a:chOff x="1231391" y="1825751"/>
            <a:chExt cx="123825" cy="248920"/>
          </a:xfrm>
        </p:grpSpPr>
        <p:sp>
          <p:nvSpPr>
            <p:cNvPr id="119" name="object 119"/>
            <p:cNvSpPr/>
            <p:nvPr/>
          </p:nvSpPr>
          <p:spPr>
            <a:xfrm>
              <a:off x="1231391" y="1825751"/>
              <a:ext cx="123443" cy="248412"/>
            </a:xfrm>
            <a:prstGeom prst="rect">
              <a:avLst/>
            </a:prstGeom>
            <a:blipFill>
              <a:blip r:embed="rId4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1293113" y="1844801"/>
              <a:ext cx="0" cy="144780"/>
            </a:xfrm>
            <a:custGeom>
              <a:avLst/>
              <a:gdLst/>
              <a:ahLst/>
              <a:cxnLst/>
              <a:rect l="l" t="t" r="r" b="b"/>
              <a:pathLst>
                <a:path h="144780">
                  <a:moveTo>
                    <a:pt x="0" y="0"/>
                  </a:moveTo>
                  <a:lnTo>
                    <a:pt x="0" y="144462"/>
                  </a:lnTo>
                </a:path>
              </a:pathLst>
            </a:custGeom>
            <a:ln w="381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2" name="TextBox 121"/>
          <p:cNvSpPr txBox="1"/>
          <p:nvPr/>
        </p:nvSpPr>
        <p:spPr>
          <a:xfrm>
            <a:off x="2743200" y="249870"/>
            <a:ext cx="3581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err="1">
                <a:latin typeface="StobiSerif Regular" panose="02000503060000020004" pitchFamily="50" charset="0"/>
              </a:rPr>
              <a:t>Sektori</a:t>
            </a:r>
            <a:r>
              <a:rPr lang="en-GB" sz="1000" dirty="0">
                <a:latin typeface="StobiSerif Regular" panose="02000503060000020004" pitchFamily="50" charset="0"/>
              </a:rPr>
              <a:t> p</a:t>
            </a:r>
            <a:r>
              <a:rPr lang="sq-AL" sz="1000" dirty="0">
                <a:latin typeface="StobiSerif Regular" panose="02000503060000020004" pitchFamily="50" charset="0"/>
              </a:rPr>
              <a:t>ër çështje financiare</a:t>
            </a:r>
            <a:endParaRPr lang="mk-MK" sz="1000" dirty="0">
              <a:latin typeface="StobiSerif Regular" panose="02000503060000020004" pitchFamily="50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159251" y="375094"/>
            <a:ext cx="2680716" cy="2730373"/>
            <a:chOff x="3159251" y="384047"/>
            <a:chExt cx="2680716" cy="2730373"/>
          </a:xfrm>
        </p:grpSpPr>
        <p:sp>
          <p:nvSpPr>
            <p:cNvPr id="3" name="object 3"/>
            <p:cNvSpPr/>
            <p:nvPr/>
          </p:nvSpPr>
          <p:spPr>
            <a:xfrm>
              <a:off x="4501133" y="406145"/>
              <a:ext cx="635" cy="2708275"/>
            </a:xfrm>
            <a:custGeom>
              <a:avLst/>
              <a:gdLst/>
              <a:ahLst/>
              <a:cxnLst/>
              <a:rect l="l" t="t" r="r" b="b"/>
              <a:pathLst>
                <a:path w="635" h="2708275">
                  <a:moveTo>
                    <a:pt x="0" y="0"/>
                  </a:moveTo>
                  <a:lnTo>
                    <a:pt x="457" y="2707754"/>
                  </a:lnTo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159251" y="384047"/>
              <a:ext cx="2680716" cy="66446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3156204" y="1097280"/>
            <a:ext cx="2687320" cy="719455"/>
            <a:chOff x="3156204" y="1097280"/>
            <a:chExt cx="2687320" cy="719455"/>
          </a:xfrm>
        </p:grpSpPr>
        <p:sp>
          <p:nvSpPr>
            <p:cNvPr id="8" name="object 8"/>
            <p:cNvSpPr/>
            <p:nvPr/>
          </p:nvSpPr>
          <p:spPr>
            <a:xfrm>
              <a:off x="3156204" y="1097280"/>
              <a:ext cx="2686812" cy="71932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203448" y="1124712"/>
              <a:ext cx="2592705" cy="624840"/>
            </a:xfrm>
            <a:custGeom>
              <a:avLst/>
              <a:gdLst/>
              <a:ahLst/>
              <a:cxnLst/>
              <a:rect l="l" t="t" r="r" b="b"/>
              <a:pathLst>
                <a:path w="2592704" h="624839">
                  <a:moveTo>
                    <a:pt x="2450985" y="0"/>
                  </a:moveTo>
                  <a:lnTo>
                    <a:pt x="141338" y="0"/>
                  </a:lnTo>
                  <a:lnTo>
                    <a:pt x="96666" y="7205"/>
                  </a:lnTo>
                  <a:lnTo>
                    <a:pt x="57867" y="27271"/>
                  </a:lnTo>
                  <a:lnTo>
                    <a:pt x="27271" y="57867"/>
                  </a:lnTo>
                  <a:lnTo>
                    <a:pt x="7205" y="96666"/>
                  </a:lnTo>
                  <a:lnTo>
                    <a:pt x="0" y="141338"/>
                  </a:lnTo>
                  <a:lnTo>
                    <a:pt x="0" y="483501"/>
                  </a:lnTo>
                  <a:lnTo>
                    <a:pt x="7205" y="528173"/>
                  </a:lnTo>
                  <a:lnTo>
                    <a:pt x="27271" y="566972"/>
                  </a:lnTo>
                  <a:lnTo>
                    <a:pt x="57867" y="597568"/>
                  </a:lnTo>
                  <a:lnTo>
                    <a:pt x="96666" y="617634"/>
                  </a:lnTo>
                  <a:lnTo>
                    <a:pt x="141338" y="624840"/>
                  </a:lnTo>
                  <a:lnTo>
                    <a:pt x="2450985" y="624840"/>
                  </a:lnTo>
                  <a:lnTo>
                    <a:pt x="2495657" y="617634"/>
                  </a:lnTo>
                  <a:lnTo>
                    <a:pt x="2534456" y="597568"/>
                  </a:lnTo>
                  <a:lnTo>
                    <a:pt x="2565052" y="566972"/>
                  </a:lnTo>
                  <a:lnTo>
                    <a:pt x="2585118" y="528173"/>
                  </a:lnTo>
                  <a:lnTo>
                    <a:pt x="2592324" y="483501"/>
                  </a:lnTo>
                  <a:lnTo>
                    <a:pt x="2592324" y="141338"/>
                  </a:lnTo>
                  <a:lnTo>
                    <a:pt x="2585118" y="96666"/>
                  </a:lnTo>
                  <a:lnTo>
                    <a:pt x="2565052" y="57867"/>
                  </a:lnTo>
                  <a:lnTo>
                    <a:pt x="2534456" y="27271"/>
                  </a:lnTo>
                  <a:lnTo>
                    <a:pt x="2495657" y="7205"/>
                  </a:lnTo>
                  <a:lnTo>
                    <a:pt x="2450985" y="0"/>
                  </a:lnTo>
                  <a:close/>
                </a:path>
              </a:pathLst>
            </a:custGeom>
            <a:solidFill>
              <a:srgbClr val="93CD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203448" y="1124712"/>
              <a:ext cx="2592705" cy="624840"/>
            </a:xfrm>
            <a:custGeom>
              <a:avLst/>
              <a:gdLst/>
              <a:ahLst/>
              <a:cxnLst/>
              <a:rect l="l" t="t" r="r" b="b"/>
              <a:pathLst>
                <a:path w="2592704" h="624839">
                  <a:moveTo>
                    <a:pt x="0" y="141338"/>
                  </a:moveTo>
                  <a:lnTo>
                    <a:pt x="7205" y="96666"/>
                  </a:lnTo>
                  <a:lnTo>
                    <a:pt x="27271" y="57867"/>
                  </a:lnTo>
                  <a:lnTo>
                    <a:pt x="57867" y="27271"/>
                  </a:lnTo>
                  <a:lnTo>
                    <a:pt x="96666" y="7205"/>
                  </a:lnTo>
                  <a:lnTo>
                    <a:pt x="141338" y="0"/>
                  </a:lnTo>
                  <a:lnTo>
                    <a:pt x="2450985" y="0"/>
                  </a:lnTo>
                  <a:lnTo>
                    <a:pt x="2495657" y="7205"/>
                  </a:lnTo>
                  <a:lnTo>
                    <a:pt x="2534456" y="27271"/>
                  </a:lnTo>
                  <a:lnTo>
                    <a:pt x="2565052" y="57867"/>
                  </a:lnTo>
                  <a:lnTo>
                    <a:pt x="2585118" y="96666"/>
                  </a:lnTo>
                  <a:lnTo>
                    <a:pt x="2592324" y="141338"/>
                  </a:lnTo>
                  <a:lnTo>
                    <a:pt x="2592324" y="483501"/>
                  </a:lnTo>
                  <a:lnTo>
                    <a:pt x="2585118" y="528173"/>
                  </a:lnTo>
                  <a:lnTo>
                    <a:pt x="2565052" y="566972"/>
                  </a:lnTo>
                  <a:lnTo>
                    <a:pt x="2534456" y="597568"/>
                  </a:lnTo>
                  <a:lnTo>
                    <a:pt x="2495657" y="617634"/>
                  </a:lnTo>
                  <a:lnTo>
                    <a:pt x="2450985" y="624840"/>
                  </a:lnTo>
                  <a:lnTo>
                    <a:pt x="141338" y="624840"/>
                  </a:lnTo>
                  <a:lnTo>
                    <a:pt x="96666" y="617634"/>
                  </a:lnTo>
                  <a:lnTo>
                    <a:pt x="57867" y="597568"/>
                  </a:lnTo>
                  <a:lnTo>
                    <a:pt x="27271" y="566972"/>
                  </a:lnTo>
                  <a:lnTo>
                    <a:pt x="7205" y="528173"/>
                  </a:lnTo>
                  <a:lnTo>
                    <a:pt x="0" y="483501"/>
                  </a:lnTo>
                  <a:lnTo>
                    <a:pt x="0" y="141338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411258" y="1295247"/>
            <a:ext cx="2176145" cy="4725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14069" marR="5080" indent="-802005" algn="just">
              <a:lnSpc>
                <a:spcPct val="100000"/>
              </a:lnSpc>
              <a:spcBef>
                <a:spcPts val="105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Udhëheqës i  departamentit </a:t>
            </a:r>
            <a:r>
              <a:rPr lang="mk-MK" sz="1000" b="1" dirty="0">
                <a:latin typeface="StobiSerif Regular" panose="02000503060000020004" pitchFamily="50" charset="0"/>
                <a:cs typeface="Carlito"/>
              </a:rPr>
              <a:t>–</a:t>
            </a:r>
            <a:r>
              <a:rPr lang="sq-AL" sz="1000" spc="-50" dirty="0">
                <a:latin typeface="StobiSerif Regular" panose="02000503060000020004" pitchFamily="50" charset="0"/>
                <a:cs typeface="Arial"/>
              </a:rPr>
              <a:t>Mbikqyrje e brendshëme</a:t>
            </a:r>
          </a:p>
          <a:p>
            <a:pPr marL="814069" marR="5080" indent="-802005" algn="just">
              <a:lnSpc>
                <a:spcPct val="100000"/>
              </a:lnSpc>
              <a:spcBef>
                <a:spcPts val="105"/>
              </a:spcBef>
            </a:pPr>
            <a:r>
              <a:rPr lang="sq-AL" sz="900" spc="-50" dirty="0">
                <a:latin typeface="Trebuchet MS" panose="020B0603020202020204" pitchFamily="34" charset="0"/>
                <a:cs typeface="Arial"/>
              </a:rPr>
              <a:t>                         </a:t>
            </a:r>
            <a:r>
              <a:rPr sz="900" spc="-30" dirty="0">
                <a:latin typeface="Trebuchet MS" panose="020B0603020202020204" pitchFamily="34" charset="0"/>
                <a:cs typeface="Arial"/>
              </a:rPr>
              <a:t>  </a:t>
            </a:r>
            <a:endParaRPr sz="900" dirty="0">
              <a:latin typeface="Trebuchet MS" panose="020B0603020202020204" pitchFamily="34" charset="0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157727" y="1891296"/>
            <a:ext cx="2685415" cy="670560"/>
            <a:chOff x="3157727" y="1891296"/>
            <a:chExt cx="2685415" cy="670560"/>
          </a:xfrm>
        </p:grpSpPr>
        <p:sp>
          <p:nvSpPr>
            <p:cNvPr id="13" name="object 13"/>
            <p:cNvSpPr/>
            <p:nvPr/>
          </p:nvSpPr>
          <p:spPr>
            <a:xfrm>
              <a:off x="3157727" y="1891296"/>
              <a:ext cx="2685288" cy="67054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204971" y="1918728"/>
              <a:ext cx="2590800" cy="576580"/>
            </a:xfrm>
            <a:custGeom>
              <a:avLst/>
              <a:gdLst/>
              <a:ahLst/>
              <a:cxnLst/>
              <a:rect l="l" t="t" r="r" b="b"/>
              <a:pathLst>
                <a:path w="2590800" h="576580">
                  <a:moveTo>
                    <a:pt x="2460498" y="0"/>
                  </a:moveTo>
                  <a:lnTo>
                    <a:pt x="130302" y="0"/>
                  </a:lnTo>
                  <a:lnTo>
                    <a:pt x="79584" y="10238"/>
                  </a:lnTo>
                  <a:lnTo>
                    <a:pt x="38166" y="38161"/>
                  </a:lnTo>
                  <a:lnTo>
                    <a:pt x="10240" y="79579"/>
                  </a:lnTo>
                  <a:lnTo>
                    <a:pt x="0" y="130301"/>
                  </a:lnTo>
                  <a:lnTo>
                    <a:pt x="0" y="445757"/>
                  </a:lnTo>
                  <a:lnTo>
                    <a:pt x="10240" y="496479"/>
                  </a:lnTo>
                  <a:lnTo>
                    <a:pt x="38166" y="537897"/>
                  </a:lnTo>
                  <a:lnTo>
                    <a:pt x="79584" y="565820"/>
                  </a:lnTo>
                  <a:lnTo>
                    <a:pt x="130302" y="576059"/>
                  </a:lnTo>
                  <a:lnTo>
                    <a:pt x="2460498" y="576059"/>
                  </a:lnTo>
                  <a:lnTo>
                    <a:pt x="2511215" y="565820"/>
                  </a:lnTo>
                  <a:lnTo>
                    <a:pt x="2552633" y="537897"/>
                  </a:lnTo>
                  <a:lnTo>
                    <a:pt x="2580559" y="496479"/>
                  </a:lnTo>
                  <a:lnTo>
                    <a:pt x="2590800" y="445757"/>
                  </a:lnTo>
                  <a:lnTo>
                    <a:pt x="2590800" y="130301"/>
                  </a:lnTo>
                  <a:lnTo>
                    <a:pt x="2580559" y="79579"/>
                  </a:lnTo>
                  <a:lnTo>
                    <a:pt x="2552633" y="38161"/>
                  </a:lnTo>
                  <a:lnTo>
                    <a:pt x="2511215" y="10238"/>
                  </a:lnTo>
                  <a:lnTo>
                    <a:pt x="2460498" y="0"/>
                  </a:lnTo>
                  <a:close/>
                </a:path>
              </a:pathLst>
            </a:custGeom>
            <a:solidFill>
              <a:srgbClr val="B7DE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204971" y="1918728"/>
              <a:ext cx="2590800" cy="576580"/>
            </a:xfrm>
            <a:custGeom>
              <a:avLst/>
              <a:gdLst/>
              <a:ahLst/>
              <a:cxnLst/>
              <a:rect l="l" t="t" r="r" b="b"/>
              <a:pathLst>
                <a:path w="2590800" h="576580">
                  <a:moveTo>
                    <a:pt x="0" y="130301"/>
                  </a:moveTo>
                  <a:lnTo>
                    <a:pt x="10240" y="79579"/>
                  </a:lnTo>
                  <a:lnTo>
                    <a:pt x="38166" y="38161"/>
                  </a:lnTo>
                  <a:lnTo>
                    <a:pt x="79584" y="10238"/>
                  </a:lnTo>
                  <a:lnTo>
                    <a:pt x="130302" y="0"/>
                  </a:lnTo>
                  <a:lnTo>
                    <a:pt x="2460498" y="0"/>
                  </a:lnTo>
                  <a:lnTo>
                    <a:pt x="2511215" y="10238"/>
                  </a:lnTo>
                  <a:lnTo>
                    <a:pt x="2552633" y="38161"/>
                  </a:lnTo>
                  <a:lnTo>
                    <a:pt x="2580559" y="79579"/>
                  </a:lnTo>
                  <a:lnTo>
                    <a:pt x="2590800" y="130301"/>
                  </a:lnTo>
                  <a:lnTo>
                    <a:pt x="2590800" y="445757"/>
                  </a:lnTo>
                  <a:lnTo>
                    <a:pt x="2580559" y="496481"/>
                  </a:lnTo>
                  <a:lnTo>
                    <a:pt x="2552633" y="537903"/>
                  </a:lnTo>
                  <a:lnTo>
                    <a:pt x="2511215" y="565831"/>
                  </a:lnTo>
                  <a:lnTo>
                    <a:pt x="2460498" y="576071"/>
                  </a:lnTo>
                  <a:lnTo>
                    <a:pt x="130302" y="576071"/>
                  </a:lnTo>
                  <a:lnTo>
                    <a:pt x="79584" y="565831"/>
                  </a:lnTo>
                  <a:lnTo>
                    <a:pt x="38166" y="537903"/>
                  </a:lnTo>
                  <a:lnTo>
                    <a:pt x="10240" y="496481"/>
                  </a:lnTo>
                  <a:lnTo>
                    <a:pt x="0" y="445757"/>
                  </a:lnTo>
                  <a:lnTo>
                    <a:pt x="0" y="130301"/>
                  </a:lnTo>
                  <a:close/>
                </a:path>
              </a:pathLst>
            </a:custGeom>
            <a:ln w="9143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505200" y="2046397"/>
            <a:ext cx="2159165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8915" marR="5080" indent="-196850" algn="ctr">
              <a:lnSpc>
                <a:spcPct val="100000"/>
              </a:lnSpc>
              <a:spcBef>
                <a:spcPts val="105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Këshilltar</a:t>
            </a:r>
            <a:r>
              <a:rPr sz="1000" spc="-45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mk-MK" sz="1000" dirty="0">
                <a:latin typeface="StobiSerif Regular" panose="02000503060000020004" pitchFamily="50" charset="0"/>
                <a:cs typeface="Carlito"/>
              </a:rPr>
              <a:t>–</a:t>
            </a:r>
            <a:r>
              <a:rPr sz="1000" dirty="0">
                <a:latin typeface="StobiSerif Regular" panose="02000503060000020004" pitchFamily="50" charset="0"/>
                <a:cs typeface="Carlito"/>
              </a:rPr>
              <a:t> </a:t>
            </a:r>
            <a:r>
              <a:rPr lang="sq-AL" sz="1000" spc="-50" dirty="0">
                <a:latin typeface="StobiSerif Regular" panose="02000503060000020004" pitchFamily="50" charset="0"/>
                <a:cs typeface="Arial"/>
              </a:rPr>
              <a:t>Mbikqyrës i brendshëm           </a:t>
            </a:r>
            <a:r>
              <a:rPr sz="1000" spc="-35" dirty="0">
                <a:latin typeface="StobiSerif Regular" panose="02000503060000020004" pitchFamily="50" charset="0"/>
                <a:cs typeface="Arial"/>
              </a:rPr>
              <a:t>  </a:t>
            </a:r>
            <a:r>
              <a:rPr lang="sq-AL" sz="1000" spc="-35" dirty="0">
                <a:latin typeface="StobiSerif Regular" panose="02000503060000020004" pitchFamily="50" charset="0"/>
                <a:cs typeface="Arial"/>
              </a:rPr>
              <a:t>      </a:t>
            </a: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                 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3156204" y="2636532"/>
            <a:ext cx="2687320" cy="744220"/>
            <a:chOff x="3156204" y="2609100"/>
            <a:chExt cx="2687320" cy="744220"/>
          </a:xfrm>
        </p:grpSpPr>
        <p:sp>
          <p:nvSpPr>
            <p:cNvPr id="18" name="object 18"/>
            <p:cNvSpPr/>
            <p:nvPr/>
          </p:nvSpPr>
          <p:spPr>
            <a:xfrm>
              <a:off x="3156204" y="2609100"/>
              <a:ext cx="2686812" cy="74369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203448" y="2636519"/>
              <a:ext cx="2592705" cy="649605"/>
            </a:xfrm>
            <a:custGeom>
              <a:avLst/>
              <a:gdLst/>
              <a:ahLst/>
              <a:cxnLst/>
              <a:rect l="l" t="t" r="r" b="b"/>
              <a:pathLst>
                <a:path w="2592704" h="649604">
                  <a:moveTo>
                    <a:pt x="2445473" y="0"/>
                  </a:moveTo>
                  <a:lnTo>
                    <a:pt x="146850" y="0"/>
                  </a:lnTo>
                  <a:lnTo>
                    <a:pt x="100434" y="7486"/>
                  </a:lnTo>
                  <a:lnTo>
                    <a:pt x="60122" y="28333"/>
                  </a:lnTo>
                  <a:lnTo>
                    <a:pt x="28333" y="60122"/>
                  </a:lnTo>
                  <a:lnTo>
                    <a:pt x="7486" y="100434"/>
                  </a:lnTo>
                  <a:lnTo>
                    <a:pt x="0" y="146850"/>
                  </a:lnTo>
                  <a:lnTo>
                    <a:pt x="0" y="502373"/>
                  </a:lnTo>
                  <a:lnTo>
                    <a:pt x="7486" y="548789"/>
                  </a:lnTo>
                  <a:lnTo>
                    <a:pt x="28333" y="589101"/>
                  </a:lnTo>
                  <a:lnTo>
                    <a:pt x="60122" y="620890"/>
                  </a:lnTo>
                  <a:lnTo>
                    <a:pt x="100434" y="641737"/>
                  </a:lnTo>
                  <a:lnTo>
                    <a:pt x="146850" y="649223"/>
                  </a:lnTo>
                  <a:lnTo>
                    <a:pt x="2445473" y="649223"/>
                  </a:lnTo>
                  <a:lnTo>
                    <a:pt x="2491889" y="641737"/>
                  </a:lnTo>
                  <a:lnTo>
                    <a:pt x="2532201" y="620890"/>
                  </a:lnTo>
                  <a:lnTo>
                    <a:pt x="2563990" y="589101"/>
                  </a:lnTo>
                  <a:lnTo>
                    <a:pt x="2584837" y="548789"/>
                  </a:lnTo>
                  <a:lnTo>
                    <a:pt x="2592324" y="502373"/>
                  </a:lnTo>
                  <a:lnTo>
                    <a:pt x="2592324" y="146850"/>
                  </a:lnTo>
                  <a:lnTo>
                    <a:pt x="2584837" y="100434"/>
                  </a:lnTo>
                  <a:lnTo>
                    <a:pt x="2563990" y="60122"/>
                  </a:lnTo>
                  <a:lnTo>
                    <a:pt x="2532201" y="28333"/>
                  </a:lnTo>
                  <a:lnTo>
                    <a:pt x="2491889" y="7486"/>
                  </a:lnTo>
                  <a:lnTo>
                    <a:pt x="2445473" y="0"/>
                  </a:lnTo>
                  <a:close/>
                </a:path>
              </a:pathLst>
            </a:custGeom>
            <a:solidFill>
              <a:srgbClr val="DBEEF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0" name="object 20"/>
            <p:cNvSpPr/>
            <p:nvPr/>
          </p:nvSpPr>
          <p:spPr>
            <a:xfrm>
              <a:off x="3203448" y="2636519"/>
              <a:ext cx="2592705" cy="649605"/>
            </a:xfrm>
            <a:custGeom>
              <a:avLst/>
              <a:gdLst/>
              <a:ahLst/>
              <a:cxnLst/>
              <a:rect l="l" t="t" r="r" b="b"/>
              <a:pathLst>
                <a:path w="2592704" h="649604">
                  <a:moveTo>
                    <a:pt x="0" y="146850"/>
                  </a:moveTo>
                  <a:lnTo>
                    <a:pt x="7486" y="100434"/>
                  </a:lnTo>
                  <a:lnTo>
                    <a:pt x="28333" y="60122"/>
                  </a:lnTo>
                  <a:lnTo>
                    <a:pt x="60122" y="28333"/>
                  </a:lnTo>
                  <a:lnTo>
                    <a:pt x="100434" y="7486"/>
                  </a:lnTo>
                  <a:lnTo>
                    <a:pt x="146850" y="0"/>
                  </a:lnTo>
                  <a:lnTo>
                    <a:pt x="2445473" y="0"/>
                  </a:lnTo>
                  <a:lnTo>
                    <a:pt x="2491889" y="7486"/>
                  </a:lnTo>
                  <a:lnTo>
                    <a:pt x="2532201" y="28333"/>
                  </a:lnTo>
                  <a:lnTo>
                    <a:pt x="2563990" y="60122"/>
                  </a:lnTo>
                  <a:lnTo>
                    <a:pt x="2584837" y="100434"/>
                  </a:lnTo>
                  <a:lnTo>
                    <a:pt x="2592324" y="146850"/>
                  </a:lnTo>
                  <a:lnTo>
                    <a:pt x="2592324" y="502373"/>
                  </a:lnTo>
                  <a:lnTo>
                    <a:pt x="2584837" y="548789"/>
                  </a:lnTo>
                  <a:lnTo>
                    <a:pt x="2563990" y="589101"/>
                  </a:lnTo>
                  <a:lnTo>
                    <a:pt x="2532201" y="620890"/>
                  </a:lnTo>
                  <a:lnTo>
                    <a:pt x="2491889" y="641737"/>
                  </a:lnTo>
                  <a:lnTo>
                    <a:pt x="2445473" y="649223"/>
                  </a:lnTo>
                  <a:lnTo>
                    <a:pt x="146850" y="649223"/>
                  </a:lnTo>
                  <a:lnTo>
                    <a:pt x="100434" y="641737"/>
                  </a:lnTo>
                  <a:lnTo>
                    <a:pt x="60122" y="620890"/>
                  </a:lnTo>
                  <a:lnTo>
                    <a:pt x="28333" y="589101"/>
                  </a:lnTo>
                  <a:lnTo>
                    <a:pt x="7486" y="548789"/>
                  </a:lnTo>
                  <a:lnTo>
                    <a:pt x="0" y="502373"/>
                  </a:lnTo>
                  <a:lnTo>
                    <a:pt x="0" y="146850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3657600" y="2818803"/>
            <a:ext cx="1828800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925" marR="5080" indent="-22860" algn="ctr">
              <a:lnSpc>
                <a:spcPct val="100000"/>
              </a:lnSpc>
              <a:spcBef>
                <a:spcPts val="105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Bashkëpuntor i iri</a:t>
            </a:r>
            <a:r>
              <a:rPr sz="1000" spc="-30" dirty="0">
                <a:latin typeface="StobiSerif Regular" panose="02000503060000020004" pitchFamily="50" charset="0"/>
                <a:cs typeface="Arial"/>
              </a:rPr>
              <a:t> </a:t>
            </a:r>
            <a:r>
              <a:rPr sz="1000" b="1" dirty="0">
                <a:latin typeface="StobiSerif Regular" panose="02000503060000020004" pitchFamily="50" charset="0"/>
                <a:cs typeface="Carlito"/>
              </a:rPr>
              <a:t>–</a:t>
            </a:r>
            <a:r>
              <a:rPr sz="1000" b="1" spc="-65" dirty="0">
                <a:latin typeface="StobiSerif Regular" panose="02000503060000020004" pitchFamily="50" charset="0"/>
                <a:cs typeface="Carlito"/>
              </a:rPr>
              <a:t> </a:t>
            </a:r>
            <a:r>
              <a:rPr lang="sq-AL" sz="1000" spc="-50" dirty="0">
                <a:latin typeface="StobiSerif Regular" panose="02000503060000020004" pitchFamily="50" charset="0"/>
                <a:cs typeface="Arial"/>
              </a:rPr>
              <a:t>Mbikqyrës</a:t>
            </a:r>
            <a:r>
              <a:rPr sz="1000" spc="-50" dirty="0">
                <a:latin typeface="StobiSerif Regular" panose="02000503060000020004" pitchFamily="50" charset="0"/>
                <a:cs typeface="Arial"/>
              </a:rPr>
              <a:t>  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11258" y="533400"/>
            <a:ext cx="2253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1000" dirty="0">
                <a:latin typeface="StobiSerif Regular" panose="02000503060000020004" pitchFamily="50" charset="0"/>
              </a:rPr>
              <a:t>Sektori për revizion  të brendshëm</a:t>
            </a:r>
            <a:endParaRPr lang="mk-MK" sz="1000" dirty="0">
              <a:latin typeface="StobiSerif Regular" panose="02000503060000020004" pitchFamily="50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583179" y="455676"/>
            <a:ext cx="3761232" cy="4487418"/>
            <a:chOff x="2583179" y="455676"/>
            <a:chExt cx="3761232" cy="4487418"/>
          </a:xfrm>
        </p:grpSpPr>
        <p:sp>
          <p:nvSpPr>
            <p:cNvPr id="3" name="object 3"/>
            <p:cNvSpPr/>
            <p:nvPr/>
          </p:nvSpPr>
          <p:spPr>
            <a:xfrm>
              <a:off x="4464557" y="477774"/>
              <a:ext cx="40005" cy="4465320"/>
            </a:xfrm>
            <a:custGeom>
              <a:avLst/>
              <a:gdLst/>
              <a:ahLst/>
              <a:cxnLst/>
              <a:rect l="l" t="t" r="r" b="b"/>
              <a:pathLst>
                <a:path w="40004" h="4465320">
                  <a:moveTo>
                    <a:pt x="0" y="0"/>
                  </a:moveTo>
                  <a:lnTo>
                    <a:pt x="39535" y="4464888"/>
                  </a:lnTo>
                </a:path>
              </a:pathLst>
            </a:custGeom>
            <a:ln w="38100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583179" y="455676"/>
              <a:ext cx="3761232" cy="66446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2796539" y="1097280"/>
            <a:ext cx="3335020" cy="670560"/>
            <a:chOff x="2796539" y="1097280"/>
            <a:chExt cx="3335020" cy="670560"/>
          </a:xfrm>
        </p:grpSpPr>
        <p:sp>
          <p:nvSpPr>
            <p:cNvPr id="8" name="object 8"/>
            <p:cNvSpPr/>
            <p:nvPr/>
          </p:nvSpPr>
          <p:spPr>
            <a:xfrm>
              <a:off x="2796539" y="1097280"/>
              <a:ext cx="3334512" cy="6705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843783" y="1124712"/>
              <a:ext cx="3240405" cy="576580"/>
            </a:xfrm>
            <a:custGeom>
              <a:avLst/>
              <a:gdLst/>
              <a:ahLst/>
              <a:cxnLst/>
              <a:rect l="l" t="t" r="r" b="b"/>
              <a:pathLst>
                <a:path w="3240404" h="576580">
                  <a:moveTo>
                    <a:pt x="3109722" y="0"/>
                  </a:moveTo>
                  <a:lnTo>
                    <a:pt x="130302" y="0"/>
                  </a:lnTo>
                  <a:lnTo>
                    <a:pt x="79584" y="10238"/>
                  </a:lnTo>
                  <a:lnTo>
                    <a:pt x="38166" y="38161"/>
                  </a:lnTo>
                  <a:lnTo>
                    <a:pt x="10240" y="79579"/>
                  </a:lnTo>
                  <a:lnTo>
                    <a:pt x="0" y="130301"/>
                  </a:lnTo>
                  <a:lnTo>
                    <a:pt x="0" y="445757"/>
                  </a:lnTo>
                  <a:lnTo>
                    <a:pt x="10240" y="496481"/>
                  </a:lnTo>
                  <a:lnTo>
                    <a:pt x="38166" y="537903"/>
                  </a:lnTo>
                  <a:lnTo>
                    <a:pt x="79584" y="565831"/>
                  </a:lnTo>
                  <a:lnTo>
                    <a:pt x="130302" y="576071"/>
                  </a:lnTo>
                  <a:lnTo>
                    <a:pt x="3109722" y="576071"/>
                  </a:lnTo>
                  <a:lnTo>
                    <a:pt x="3160439" y="565831"/>
                  </a:lnTo>
                  <a:lnTo>
                    <a:pt x="3201857" y="537903"/>
                  </a:lnTo>
                  <a:lnTo>
                    <a:pt x="3229783" y="496481"/>
                  </a:lnTo>
                  <a:lnTo>
                    <a:pt x="3240024" y="445757"/>
                  </a:lnTo>
                  <a:lnTo>
                    <a:pt x="3240024" y="130301"/>
                  </a:lnTo>
                  <a:lnTo>
                    <a:pt x="3229783" y="79579"/>
                  </a:lnTo>
                  <a:lnTo>
                    <a:pt x="3201857" y="38161"/>
                  </a:lnTo>
                  <a:lnTo>
                    <a:pt x="3160439" y="10238"/>
                  </a:lnTo>
                  <a:lnTo>
                    <a:pt x="3109722" y="0"/>
                  </a:lnTo>
                  <a:close/>
                </a:path>
              </a:pathLst>
            </a:custGeom>
            <a:solidFill>
              <a:srgbClr val="FF9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843783" y="1124712"/>
              <a:ext cx="3240405" cy="576580"/>
            </a:xfrm>
            <a:custGeom>
              <a:avLst/>
              <a:gdLst/>
              <a:ahLst/>
              <a:cxnLst/>
              <a:rect l="l" t="t" r="r" b="b"/>
              <a:pathLst>
                <a:path w="3240404" h="576580">
                  <a:moveTo>
                    <a:pt x="0" y="130301"/>
                  </a:moveTo>
                  <a:lnTo>
                    <a:pt x="10240" y="79579"/>
                  </a:lnTo>
                  <a:lnTo>
                    <a:pt x="38166" y="38161"/>
                  </a:lnTo>
                  <a:lnTo>
                    <a:pt x="79584" y="10238"/>
                  </a:lnTo>
                  <a:lnTo>
                    <a:pt x="130302" y="0"/>
                  </a:lnTo>
                  <a:lnTo>
                    <a:pt x="3109722" y="0"/>
                  </a:lnTo>
                  <a:lnTo>
                    <a:pt x="3160439" y="10238"/>
                  </a:lnTo>
                  <a:lnTo>
                    <a:pt x="3201857" y="38161"/>
                  </a:lnTo>
                  <a:lnTo>
                    <a:pt x="3229783" y="79579"/>
                  </a:lnTo>
                  <a:lnTo>
                    <a:pt x="3240024" y="130301"/>
                  </a:lnTo>
                  <a:lnTo>
                    <a:pt x="3240024" y="445757"/>
                  </a:lnTo>
                  <a:lnTo>
                    <a:pt x="3229783" y="496481"/>
                  </a:lnTo>
                  <a:lnTo>
                    <a:pt x="3201857" y="537903"/>
                  </a:lnTo>
                  <a:lnTo>
                    <a:pt x="3160439" y="565831"/>
                  </a:lnTo>
                  <a:lnTo>
                    <a:pt x="3109722" y="576071"/>
                  </a:lnTo>
                  <a:lnTo>
                    <a:pt x="130302" y="576071"/>
                  </a:lnTo>
                  <a:lnTo>
                    <a:pt x="79584" y="565831"/>
                  </a:lnTo>
                  <a:lnTo>
                    <a:pt x="38166" y="537903"/>
                  </a:lnTo>
                  <a:lnTo>
                    <a:pt x="10240" y="496481"/>
                  </a:lnTo>
                  <a:lnTo>
                    <a:pt x="0" y="445757"/>
                  </a:lnTo>
                  <a:lnTo>
                    <a:pt x="0" y="130301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689130" y="1193600"/>
            <a:ext cx="3501009" cy="50077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28700" marR="5080" indent="-1016635" algn="ctr">
              <a:lnSpc>
                <a:spcPct val="100000"/>
              </a:lnSpc>
              <a:spcBef>
                <a:spcPts val="105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Udhëheqës i departamentit</a:t>
            </a:r>
            <a:r>
              <a:rPr sz="1000" spc="-35" dirty="0">
                <a:latin typeface="StobiSerif Regular" panose="02000503060000020004" pitchFamily="50" charset="0"/>
                <a:cs typeface="Arial"/>
              </a:rPr>
              <a:t> </a:t>
            </a:r>
            <a:r>
              <a:rPr lang="mk-MK" sz="1000" b="1" dirty="0">
                <a:latin typeface="StobiSerif Regular" panose="02000503060000020004" pitchFamily="50" charset="0"/>
                <a:cs typeface="Carlito"/>
              </a:rPr>
              <a:t>–</a:t>
            </a:r>
            <a:r>
              <a:rPr sz="1000" b="1" dirty="0">
                <a:latin typeface="StobiSerif Regular" panose="02000503060000020004" pitchFamily="50" charset="0"/>
                <a:cs typeface="Carlito"/>
              </a:rPr>
              <a:t> </a:t>
            </a:r>
            <a:r>
              <a:rPr lang="sq-AL" sz="1000" spc="-50" dirty="0">
                <a:latin typeface="StobiSerif Regular" panose="02000503060000020004" pitchFamily="50" charset="0"/>
                <a:cs typeface="Arial"/>
              </a:rPr>
              <a:t>Udhëheqje me resurset </a:t>
            </a:r>
          </a:p>
          <a:p>
            <a:pPr marL="1028700" marR="5080" indent="-1016635" algn="ctr">
              <a:lnSpc>
                <a:spcPct val="100000"/>
              </a:lnSpc>
              <a:spcBef>
                <a:spcPts val="105"/>
              </a:spcBef>
            </a:pPr>
            <a:r>
              <a:rPr lang="sq-AL" sz="1000" spc="-50" dirty="0">
                <a:latin typeface="StobiSerif Regular" panose="02000503060000020004" pitchFamily="50" charset="0"/>
                <a:cs typeface="Arial"/>
              </a:rPr>
              <a:t>njerëzore</a:t>
            </a:r>
          </a:p>
          <a:p>
            <a:pPr marL="1028700" marR="5080" indent="-1016635" algn="ctr">
              <a:lnSpc>
                <a:spcPct val="100000"/>
              </a:lnSpc>
              <a:spcBef>
                <a:spcPts val="105"/>
              </a:spcBef>
            </a:pPr>
            <a:r>
              <a:rPr sz="1000" spc="-25" dirty="0">
                <a:latin typeface="StobiSerif Regular" panose="02000503060000020004" pitchFamily="50" charset="0"/>
                <a:cs typeface="Arial"/>
              </a:rPr>
              <a:t>(</a:t>
            </a:r>
            <a:r>
              <a:rPr lang="sq-AL" sz="1000" spc="-25" dirty="0">
                <a:latin typeface="StobiSerif Regular" panose="02000503060000020004" pitchFamily="50" charset="0"/>
                <a:cs typeface="Arial"/>
              </a:rPr>
              <a:t>Lidija Pejiq</a:t>
            </a:r>
            <a:r>
              <a:rPr sz="1000" spc="-25" dirty="0">
                <a:latin typeface="StobiSerif Regular" panose="02000503060000020004" pitchFamily="50" charset="0"/>
                <a:cs typeface="Arial"/>
              </a:rPr>
              <a:t>)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2796539" y="1889760"/>
            <a:ext cx="3335020" cy="887094"/>
            <a:chOff x="2796539" y="1889760"/>
            <a:chExt cx="3335020" cy="887094"/>
          </a:xfrm>
        </p:grpSpPr>
        <p:sp>
          <p:nvSpPr>
            <p:cNvPr id="13" name="object 13"/>
            <p:cNvSpPr/>
            <p:nvPr/>
          </p:nvSpPr>
          <p:spPr>
            <a:xfrm>
              <a:off x="2796539" y="1889760"/>
              <a:ext cx="3334512" cy="88696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843783" y="1917192"/>
              <a:ext cx="3240405" cy="792480"/>
            </a:xfrm>
            <a:custGeom>
              <a:avLst/>
              <a:gdLst/>
              <a:ahLst/>
              <a:cxnLst/>
              <a:rect l="l" t="t" r="r" b="b"/>
              <a:pathLst>
                <a:path w="3240404" h="792480">
                  <a:moveTo>
                    <a:pt x="3060763" y="0"/>
                  </a:moveTo>
                  <a:lnTo>
                    <a:pt x="179260" y="0"/>
                  </a:lnTo>
                  <a:lnTo>
                    <a:pt x="131603" y="6403"/>
                  </a:lnTo>
                  <a:lnTo>
                    <a:pt x="88781" y="24475"/>
                  </a:lnTo>
                  <a:lnTo>
                    <a:pt x="52501" y="52506"/>
                  </a:lnTo>
                  <a:lnTo>
                    <a:pt x="24472" y="88787"/>
                  </a:lnTo>
                  <a:lnTo>
                    <a:pt x="6402" y="131608"/>
                  </a:lnTo>
                  <a:lnTo>
                    <a:pt x="0" y="179260"/>
                  </a:lnTo>
                  <a:lnTo>
                    <a:pt x="0" y="613219"/>
                  </a:lnTo>
                  <a:lnTo>
                    <a:pt x="6402" y="660876"/>
                  </a:lnTo>
                  <a:lnTo>
                    <a:pt x="24472" y="703698"/>
                  </a:lnTo>
                  <a:lnTo>
                    <a:pt x="52501" y="739978"/>
                  </a:lnTo>
                  <a:lnTo>
                    <a:pt x="88781" y="768007"/>
                  </a:lnTo>
                  <a:lnTo>
                    <a:pt x="131603" y="786077"/>
                  </a:lnTo>
                  <a:lnTo>
                    <a:pt x="179260" y="792480"/>
                  </a:lnTo>
                  <a:lnTo>
                    <a:pt x="3060763" y="792480"/>
                  </a:lnTo>
                  <a:lnTo>
                    <a:pt x="3108420" y="786077"/>
                  </a:lnTo>
                  <a:lnTo>
                    <a:pt x="3151242" y="768007"/>
                  </a:lnTo>
                  <a:lnTo>
                    <a:pt x="3187522" y="739978"/>
                  </a:lnTo>
                  <a:lnTo>
                    <a:pt x="3215551" y="703698"/>
                  </a:lnTo>
                  <a:lnTo>
                    <a:pt x="3233621" y="660876"/>
                  </a:lnTo>
                  <a:lnTo>
                    <a:pt x="3240024" y="613219"/>
                  </a:lnTo>
                  <a:lnTo>
                    <a:pt x="3240024" y="179260"/>
                  </a:lnTo>
                  <a:lnTo>
                    <a:pt x="3233621" y="131608"/>
                  </a:lnTo>
                  <a:lnTo>
                    <a:pt x="3215551" y="88787"/>
                  </a:lnTo>
                  <a:lnTo>
                    <a:pt x="3187522" y="52506"/>
                  </a:lnTo>
                  <a:lnTo>
                    <a:pt x="3151242" y="24475"/>
                  </a:lnTo>
                  <a:lnTo>
                    <a:pt x="3108420" y="6403"/>
                  </a:lnTo>
                  <a:lnTo>
                    <a:pt x="3060763" y="0"/>
                  </a:lnTo>
                  <a:close/>
                </a:path>
              </a:pathLst>
            </a:custGeom>
            <a:solidFill>
              <a:srgbClr val="FF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843783" y="1917192"/>
              <a:ext cx="3240405" cy="792480"/>
            </a:xfrm>
            <a:custGeom>
              <a:avLst/>
              <a:gdLst/>
              <a:ahLst/>
              <a:cxnLst/>
              <a:rect l="l" t="t" r="r" b="b"/>
              <a:pathLst>
                <a:path w="3240404" h="792480">
                  <a:moveTo>
                    <a:pt x="0" y="179260"/>
                  </a:moveTo>
                  <a:lnTo>
                    <a:pt x="6402" y="131608"/>
                  </a:lnTo>
                  <a:lnTo>
                    <a:pt x="24472" y="88787"/>
                  </a:lnTo>
                  <a:lnTo>
                    <a:pt x="52501" y="52506"/>
                  </a:lnTo>
                  <a:lnTo>
                    <a:pt x="88781" y="24475"/>
                  </a:lnTo>
                  <a:lnTo>
                    <a:pt x="131603" y="6403"/>
                  </a:lnTo>
                  <a:lnTo>
                    <a:pt x="179260" y="0"/>
                  </a:lnTo>
                  <a:lnTo>
                    <a:pt x="3060763" y="0"/>
                  </a:lnTo>
                  <a:lnTo>
                    <a:pt x="3108420" y="6403"/>
                  </a:lnTo>
                  <a:lnTo>
                    <a:pt x="3151242" y="24475"/>
                  </a:lnTo>
                  <a:lnTo>
                    <a:pt x="3187522" y="52506"/>
                  </a:lnTo>
                  <a:lnTo>
                    <a:pt x="3215551" y="88787"/>
                  </a:lnTo>
                  <a:lnTo>
                    <a:pt x="3233621" y="131608"/>
                  </a:lnTo>
                  <a:lnTo>
                    <a:pt x="3240024" y="179260"/>
                  </a:lnTo>
                  <a:lnTo>
                    <a:pt x="3240024" y="613219"/>
                  </a:lnTo>
                  <a:lnTo>
                    <a:pt x="3233621" y="660876"/>
                  </a:lnTo>
                  <a:lnTo>
                    <a:pt x="3215551" y="703698"/>
                  </a:lnTo>
                  <a:lnTo>
                    <a:pt x="3187522" y="739978"/>
                  </a:lnTo>
                  <a:lnTo>
                    <a:pt x="3151242" y="768007"/>
                  </a:lnTo>
                  <a:lnTo>
                    <a:pt x="3108420" y="786077"/>
                  </a:lnTo>
                  <a:lnTo>
                    <a:pt x="3060763" y="792480"/>
                  </a:lnTo>
                  <a:lnTo>
                    <a:pt x="179260" y="792480"/>
                  </a:lnTo>
                  <a:lnTo>
                    <a:pt x="131603" y="786077"/>
                  </a:lnTo>
                  <a:lnTo>
                    <a:pt x="88781" y="768007"/>
                  </a:lnTo>
                  <a:lnTo>
                    <a:pt x="52501" y="739978"/>
                  </a:lnTo>
                  <a:lnTo>
                    <a:pt x="24472" y="703698"/>
                  </a:lnTo>
                  <a:lnTo>
                    <a:pt x="6402" y="660876"/>
                  </a:lnTo>
                  <a:lnTo>
                    <a:pt x="0" y="613219"/>
                  </a:lnTo>
                  <a:lnTo>
                    <a:pt x="0" y="179260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2836164" y="4120896"/>
            <a:ext cx="3335020" cy="887094"/>
            <a:chOff x="2836164" y="4120896"/>
            <a:chExt cx="3335020" cy="887094"/>
          </a:xfrm>
        </p:grpSpPr>
        <p:sp>
          <p:nvSpPr>
            <p:cNvPr id="18" name="object 18"/>
            <p:cNvSpPr/>
            <p:nvPr/>
          </p:nvSpPr>
          <p:spPr>
            <a:xfrm>
              <a:off x="2836164" y="4120896"/>
              <a:ext cx="3334512" cy="88696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883408" y="4148328"/>
              <a:ext cx="3240405" cy="792480"/>
            </a:xfrm>
            <a:custGeom>
              <a:avLst/>
              <a:gdLst/>
              <a:ahLst/>
              <a:cxnLst/>
              <a:rect l="l" t="t" r="r" b="b"/>
              <a:pathLst>
                <a:path w="3240404" h="792479">
                  <a:moveTo>
                    <a:pt x="3060763" y="0"/>
                  </a:moveTo>
                  <a:lnTo>
                    <a:pt x="179260" y="0"/>
                  </a:lnTo>
                  <a:lnTo>
                    <a:pt x="131603" y="6403"/>
                  </a:lnTo>
                  <a:lnTo>
                    <a:pt x="88781" y="24475"/>
                  </a:lnTo>
                  <a:lnTo>
                    <a:pt x="52501" y="52506"/>
                  </a:lnTo>
                  <a:lnTo>
                    <a:pt x="24472" y="88787"/>
                  </a:lnTo>
                  <a:lnTo>
                    <a:pt x="6402" y="131608"/>
                  </a:lnTo>
                  <a:lnTo>
                    <a:pt x="0" y="179260"/>
                  </a:lnTo>
                  <a:lnTo>
                    <a:pt x="0" y="613219"/>
                  </a:lnTo>
                  <a:lnTo>
                    <a:pt x="6402" y="660876"/>
                  </a:lnTo>
                  <a:lnTo>
                    <a:pt x="24472" y="703698"/>
                  </a:lnTo>
                  <a:lnTo>
                    <a:pt x="52501" y="739978"/>
                  </a:lnTo>
                  <a:lnTo>
                    <a:pt x="88781" y="768007"/>
                  </a:lnTo>
                  <a:lnTo>
                    <a:pt x="131603" y="786077"/>
                  </a:lnTo>
                  <a:lnTo>
                    <a:pt x="179260" y="792480"/>
                  </a:lnTo>
                  <a:lnTo>
                    <a:pt x="3060763" y="792480"/>
                  </a:lnTo>
                  <a:lnTo>
                    <a:pt x="3108420" y="786077"/>
                  </a:lnTo>
                  <a:lnTo>
                    <a:pt x="3151242" y="768007"/>
                  </a:lnTo>
                  <a:lnTo>
                    <a:pt x="3187522" y="739978"/>
                  </a:lnTo>
                  <a:lnTo>
                    <a:pt x="3215551" y="703698"/>
                  </a:lnTo>
                  <a:lnTo>
                    <a:pt x="3233621" y="660876"/>
                  </a:lnTo>
                  <a:lnTo>
                    <a:pt x="3240024" y="613219"/>
                  </a:lnTo>
                  <a:lnTo>
                    <a:pt x="3240024" y="179260"/>
                  </a:lnTo>
                  <a:lnTo>
                    <a:pt x="3233621" y="131608"/>
                  </a:lnTo>
                  <a:lnTo>
                    <a:pt x="3215551" y="88787"/>
                  </a:lnTo>
                  <a:lnTo>
                    <a:pt x="3187522" y="52506"/>
                  </a:lnTo>
                  <a:lnTo>
                    <a:pt x="3151242" y="24475"/>
                  </a:lnTo>
                  <a:lnTo>
                    <a:pt x="3108420" y="6403"/>
                  </a:lnTo>
                  <a:lnTo>
                    <a:pt x="3060763" y="0"/>
                  </a:lnTo>
                  <a:close/>
                </a:path>
              </a:pathLst>
            </a:custGeom>
            <a:solidFill>
              <a:srgbClr val="FF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883408" y="4148328"/>
              <a:ext cx="3240405" cy="792480"/>
            </a:xfrm>
            <a:custGeom>
              <a:avLst/>
              <a:gdLst/>
              <a:ahLst/>
              <a:cxnLst/>
              <a:rect l="l" t="t" r="r" b="b"/>
              <a:pathLst>
                <a:path w="3240404" h="792479">
                  <a:moveTo>
                    <a:pt x="0" y="179260"/>
                  </a:moveTo>
                  <a:lnTo>
                    <a:pt x="6402" y="131608"/>
                  </a:lnTo>
                  <a:lnTo>
                    <a:pt x="24472" y="88787"/>
                  </a:lnTo>
                  <a:lnTo>
                    <a:pt x="52501" y="52506"/>
                  </a:lnTo>
                  <a:lnTo>
                    <a:pt x="88781" y="24475"/>
                  </a:lnTo>
                  <a:lnTo>
                    <a:pt x="131603" y="6403"/>
                  </a:lnTo>
                  <a:lnTo>
                    <a:pt x="179260" y="0"/>
                  </a:lnTo>
                  <a:lnTo>
                    <a:pt x="3060763" y="0"/>
                  </a:lnTo>
                  <a:lnTo>
                    <a:pt x="3108420" y="6403"/>
                  </a:lnTo>
                  <a:lnTo>
                    <a:pt x="3151242" y="24475"/>
                  </a:lnTo>
                  <a:lnTo>
                    <a:pt x="3187522" y="52506"/>
                  </a:lnTo>
                  <a:lnTo>
                    <a:pt x="3215551" y="88787"/>
                  </a:lnTo>
                  <a:lnTo>
                    <a:pt x="3233621" y="131608"/>
                  </a:lnTo>
                  <a:lnTo>
                    <a:pt x="3240024" y="179260"/>
                  </a:lnTo>
                  <a:lnTo>
                    <a:pt x="3240024" y="613219"/>
                  </a:lnTo>
                  <a:lnTo>
                    <a:pt x="3233621" y="660876"/>
                  </a:lnTo>
                  <a:lnTo>
                    <a:pt x="3215551" y="703698"/>
                  </a:lnTo>
                  <a:lnTo>
                    <a:pt x="3187522" y="739978"/>
                  </a:lnTo>
                  <a:lnTo>
                    <a:pt x="3151242" y="768007"/>
                  </a:lnTo>
                  <a:lnTo>
                    <a:pt x="3108420" y="786077"/>
                  </a:lnTo>
                  <a:lnTo>
                    <a:pt x="3060763" y="792480"/>
                  </a:lnTo>
                  <a:lnTo>
                    <a:pt x="179260" y="792480"/>
                  </a:lnTo>
                  <a:lnTo>
                    <a:pt x="131603" y="786077"/>
                  </a:lnTo>
                  <a:lnTo>
                    <a:pt x="88781" y="768007"/>
                  </a:lnTo>
                  <a:lnTo>
                    <a:pt x="52501" y="739978"/>
                  </a:lnTo>
                  <a:lnTo>
                    <a:pt x="24472" y="703698"/>
                  </a:lnTo>
                  <a:lnTo>
                    <a:pt x="6402" y="660876"/>
                  </a:lnTo>
                  <a:lnTo>
                    <a:pt x="0" y="613219"/>
                  </a:lnTo>
                  <a:lnTo>
                    <a:pt x="0" y="179260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3086080" y="4351505"/>
            <a:ext cx="2835059" cy="3180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lang="sq-AL" sz="1000" spc="-45" dirty="0">
                <a:latin typeface="StobiSerif Regular" panose="02000503060000020004" pitchFamily="50" charset="0"/>
                <a:cs typeface="Arial"/>
              </a:rPr>
              <a:t>Bashkëpuntor i ri </a:t>
            </a:r>
            <a:r>
              <a:rPr lang="mk-MK" sz="1000" dirty="0">
                <a:latin typeface="StobiSerif Regular" panose="02000503060000020004" pitchFamily="50" charset="0"/>
                <a:cs typeface="Carlito"/>
              </a:rPr>
              <a:t>–</a:t>
            </a:r>
            <a:r>
              <a:rPr sz="1000" dirty="0">
                <a:latin typeface="StobiSerif Regular" panose="02000503060000020004" pitchFamily="50" charset="0"/>
                <a:cs typeface="Carlito"/>
              </a:rPr>
              <a:t> </a:t>
            </a:r>
            <a:r>
              <a:rPr lang="sq-AL" sz="1000" dirty="0">
                <a:latin typeface="StobiSerif Regular" panose="02000503060000020004" pitchFamily="50" charset="0"/>
                <a:cs typeface="Carlito"/>
              </a:rPr>
              <a:t>të dhënat personale</a:t>
            </a:r>
            <a:endParaRPr lang="en-GB" sz="1000" dirty="0">
              <a:latin typeface="StobiSerif Regular" panose="02000503060000020004" pitchFamily="50" charset="0"/>
              <a:cs typeface="Carlito"/>
            </a:endParaRPr>
          </a:p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endParaRPr lang="sq-AL" sz="900" dirty="0">
              <a:latin typeface="Trebuchet MS" panose="020B0603020202020204" pitchFamily="34" charset="0"/>
              <a:cs typeface="Carlito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819400" y="2897123"/>
            <a:ext cx="3335020" cy="887094"/>
            <a:chOff x="2819400" y="2897123"/>
            <a:chExt cx="3335020" cy="887094"/>
          </a:xfrm>
        </p:grpSpPr>
        <p:sp>
          <p:nvSpPr>
            <p:cNvPr id="23" name="object 23"/>
            <p:cNvSpPr/>
            <p:nvPr/>
          </p:nvSpPr>
          <p:spPr>
            <a:xfrm>
              <a:off x="2819400" y="2897123"/>
              <a:ext cx="3334512" cy="88696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866644" y="2924555"/>
              <a:ext cx="3240405" cy="792480"/>
            </a:xfrm>
            <a:custGeom>
              <a:avLst/>
              <a:gdLst/>
              <a:ahLst/>
              <a:cxnLst/>
              <a:rect l="l" t="t" r="r" b="b"/>
              <a:pathLst>
                <a:path w="3240404" h="792479">
                  <a:moveTo>
                    <a:pt x="3060763" y="0"/>
                  </a:moveTo>
                  <a:lnTo>
                    <a:pt x="179260" y="0"/>
                  </a:lnTo>
                  <a:lnTo>
                    <a:pt x="131603" y="6403"/>
                  </a:lnTo>
                  <a:lnTo>
                    <a:pt x="88781" y="24475"/>
                  </a:lnTo>
                  <a:lnTo>
                    <a:pt x="52501" y="52506"/>
                  </a:lnTo>
                  <a:lnTo>
                    <a:pt x="24472" y="88787"/>
                  </a:lnTo>
                  <a:lnTo>
                    <a:pt x="6402" y="131608"/>
                  </a:lnTo>
                  <a:lnTo>
                    <a:pt x="0" y="179260"/>
                  </a:lnTo>
                  <a:lnTo>
                    <a:pt x="0" y="613219"/>
                  </a:lnTo>
                  <a:lnTo>
                    <a:pt x="6402" y="660876"/>
                  </a:lnTo>
                  <a:lnTo>
                    <a:pt x="24472" y="703698"/>
                  </a:lnTo>
                  <a:lnTo>
                    <a:pt x="52501" y="739978"/>
                  </a:lnTo>
                  <a:lnTo>
                    <a:pt x="88781" y="768007"/>
                  </a:lnTo>
                  <a:lnTo>
                    <a:pt x="131603" y="786077"/>
                  </a:lnTo>
                  <a:lnTo>
                    <a:pt x="179260" y="792480"/>
                  </a:lnTo>
                  <a:lnTo>
                    <a:pt x="3060763" y="792480"/>
                  </a:lnTo>
                  <a:lnTo>
                    <a:pt x="3108420" y="786077"/>
                  </a:lnTo>
                  <a:lnTo>
                    <a:pt x="3151242" y="768007"/>
                  </a:lnTo>
                  <a:lnTo>
                    <a:pt x="3187522" y="739978"/>
                  </a:lnTo>
                  <a:lnTo>
                    <a:pt x="3215551" y="703698"/>
                  </a:lnTo>
                  <a:lnTo>
                    <a:pt x="3233621" y="660876"/>
                  </a:lnTo>
                  <a:lnTo>
                    <a:pt x="3240024" y="613219"/>
                  </a:lnTo>
                  <a:lnTo>
                    <a:pt x="3240024" y="179260"/>
                  </a:lnTo>
                  <a:lnTo>
                    <a:pt x="3233621" y="131608"/>
                  </a:lnTo>
                  <a:lnTo>
                    <a:pt x="3215551" y="88787"/>
                  </a:lnTo>
                  <a:lnTo>
                    <a:pt x="3187522" y="52506"/>
                  </a:lnTo>
                  <a:lnTo>
                    <a:pt x="3151242" y="24475"/>
                  </a:lnTo>
                  <a:lnTo>
                    <a:pt x="3108420" y="6403"/>
                  </a:lnTo>
                  <a:lnTo>
                    <a:pt x="3060763" y="0"/>
                  </a:lnTo>
                  <a:close/>
                </a:path>
              </a:pathLst>
            </a:custGeom>
            <a:solidFill>
              <a:srgbClr val="FF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866644" y="2924555"/>
              <a:ext cx="3240405" cy="792480"/>
            </a:xfrm>
            <a:custGeom>
              <a:avLst/>
              <a:gdLst/>
              <a:ahLst/>
              <a:cxnLst/>
              <a:rect l="l" t="t" r="r" b="b"/>
              <a:pathLst>
                <a:path w="3240404" h="792479">
                  <a:moveTo>
                    <a:pt x="0" y="179260"/>
                  </a:moveTo>
                  <a:lnTo>
                    <a:pt x="6402" y="131608"/>
                  </a:lnTo>
                  <a:lnTo>
                    <a:pt x="24472" y="88787"/>
                  </a:lnTo>
                  <a:lnTo>
                    <a:pt x="52501" y="52506"/>
                  </a:lnTo>
                  <a:lnTo>
                    <a:pt x="88781" y="24475"/>
                  </a:lnTo>
                  <a:lnTo>
                    <a:pt x="131603" y="6403"/>
                  </a:lnTo>
                  <a:lnTo>
                    <a:pt x="179260" y="0"/>
                  </a:lnTo>
                  <a:lnTo>
                    <a:pt x="3060763" y="0"/>
                  </a:lnTo>
                  <a:lnTo>
                    <a:pt x="3108420" y="6403"/>
                  </a:lnTo>
                  <a:lnTo>
                    <a:pt x="3151242" y="24475"/>
                  </a:lnTo>
                  <a:lnTo>
                    <a:pt x="3187522" y="52506"/>
                  </a:lnTo>
                  <a:lnTo>
                    <a:pt x="3215551" y="88787"/>
                  </a:lnTo>
                  <a:lnTo>
                    <a:pt x="3233621" y="131608"/>
                  </a:lnTo>
                  <a:lnTo>
                    <a:pt x="3240024" y="179260"/>
                  </a:lnTo>
                  <a:lnTo>
                    <a:pt x="3240024" y="613219"/>
                  </a:lnTo>
                  <a:lnTo>
                    <a:pt x="3233621" y="660876"/>
                  </a:lnTo>
                  <a:lnTo>
                    <a:pt x="3215551" y="703698"/>
                  </a:lnTo>
                  <a:lnTo>
                    <a:pt x="3187522" y="739978"/>
                  </a:lnTo>
                  <a:lnTo>
                    <a:pt x="3151242" y="768007"/>
                  </a:lnTo>
                  <a:lnTo>
                    <a:pt x="3108420" y="786077"/>
                  </a:lnTo>
                  <a:lnTo>
                    <a:pt x="3060763" y="792480"/>
                  </a:lnTo>
                  <a:lnTo>
                    <a:pt x="179260" y="792480"/>
                  </a:lnTo>
                  <a:lnTo>
                    <a:pt x="131603" y="786077"/>
                  </a:lnTo>
                  <a:lnTo>
                    <a:pt x="88781" y="768007"/>
                  </a:lnTo>
                  <a:lnTo>
                    <a:pt x="52501" y="739978"/>
                  </a:lnTo>
                  <a:lnTo>
                    <a:pt x="24472" y="703698"/>
                  </a:lnTo>
                  <a:lnTo>
                    <a:pt x="6402" y="660876"/>
                  </a:lnTo>
                  <a:lnTo>
                    <a:pt x="0" y="613219"/>
                  </a:lnTo>
                  <a:lnTo>
                    <a:pt x="0" y="179260"/>
                  </a:lnTo>
                  <a:close/>
                </a:path>
              </a:pathLst>
            </a:custGeom>
            <a:ln w="9144">
              <a:solidFill>
                <a:srgbClr val="BE4B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3226435" y="2964656"/>
            <a:ext cx="2553970" cy="65466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02665" marR="5080" indent="-990600" algn="ctr">
              <a:lnSpc>
                <a:spcPct val="100000"/>
              </a:lnSpc>
              <a:spcBef>
                <a:spcPts val="105"/>
              </a:spcBef>
            </a:pPr>
            <a:r>
              <a:rPr lang="sq-AL" sz="1000" dirty="0">
                <a:latin typeface="StobiSerif Regular" panose="02000503060000020004" pitchFamily="50" charset="0"/>
                <a:cs typeface="Arial"/>
              </a:rPr>
              <a:t>Bashkëpuntor i lartë – </a:t>
            </a:r>
          </a:p>
          <a:p>
            <a:pPr marL="1002665" marR="5080" indent="-990600" algn="just">
              <a:lnSpc>
                <a:spcPct val="100000"/>
              </a:lnSpc>
              <a:spcBef>
                <a:spcPts val="105"/>
              </a:spcBef>
            </a:pPr>
            <a:r>
              <a:rPr lang="sq-AL" sz="1000" dirty="0">
                <a:latin typeface="StobiSerif Regular" panose="02000503060000020004" pitchFamily="50" charset="0"/>
                <a:cs typeface="Arial"/>
              </a:rPr>
              <a:t>zhvillim profesional dhe vlersim të puntorëve</a:t>
            </a:r>
          </a:p>
          <a:p>
            <a:pPr marL="1002665" marR="5080" indent="-990600" algn="ctr">
              <a:lnSpc>
                <a:spcPct val="100000"/>
              </a:lnSpc>
              <a:spcBef>
                <a:spcPts val="105"/>
              </a:spcBef>
            </a:pPr>
            <a:r>
              <a:rPr lang="sq-AL" sz="1000" dirty="0">
                <a:latin typeface="StobiSerif Regular" panose="02000503060000020004" pitchFamily="50" charset="0"/>
                <a:cs typeface="Arial"/>
              </a:rPr>
              <a:t>(Gylten Limaj)</a:t>
            </a:r>
            <a:endParaRPr sz="1000" dirty="0">
              <a:latin typeface="StobiSerif Regular" panose="02000503060000020004" pitchFamily="50" charset="0"/>
              <a:cs typeface="Arial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05872" y="643792"/>
            <a:ext cx="33573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1000" dirty="0">
                <a:latin typeface="StobiSerif Regular" panose="02000503060000020004" pitchFamily="50" charset="0"/>
              </a:rPr>
              <a:t>Departamenti për udhëheqje me resurset njerëzore</a:t>
            </a:r>
            <a:endParaRPr lang="mk-MK" sz="1000" dirty="0">
              <a:latin typeface="StobiSerif Regular" panose="02000503060000020004" pitchFamily="50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866644" y="1985939"/>
            <a:ext cx="32175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err="1">
                <a:latin typeface="StobiSerif Regular" panose="02000503060000020004" pitchFamily="50" charset="0"/>
              </a:rPr>
              <a:t>Këshilltar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për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planifikim</a:t>
            </a:r>
            <a:r>
              <a:rPr lang="en-GB" sz="1000" dirty="0">
                <a:latin typeface="StobiSerif Regular" panose="02000503060000020004" pitchFamily="50" charset="0"/>
              </a:rPr>
              <a:t>, </a:t>
            </a:r>
            <a:r>
              <a:rPr lang="en-GB" sz="1000" dirty="0" err="1">
                <a:latin typeface="StobiSerif Regular" panose="02000503060000020004" pitchFamily="50" charset="0"/>
              </a:rPr>
              <a:t>punësim</a:t>
            </a:r>
            <a:r>
              <a:rPr lang="en-GB" sz="1000" dirty="0">
                <a:latin typeface="StobiSerif Regular" panose="02000503060000020004" pitchFamily="50" charset="0"/>
              </a:rPr>
              <a:t>, </a:t>
            </a:r>
            <a:r>
              <a:rPr lang="en-GB" sz="1000" dirty="0" err="1">
                <a:latin typeface="StobiSerif Regular" panose="02000503060000020004" pitchFamily="50" charset="0"/>
              </a:rPr>
              <a:t>ngritje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në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detyrë</a:t>
            </a:r>
            <a:endParaRPr lang="en-GB" sz="1000" dirty="0">
              <a:latin typeface="StobiSerif Regular" panose="02000503060000020004" pitchFamily="50" charset="0"/>
            </a:endParaRPr>
          </a:p>
          <a:p>
            <a:pPr algn="ctr"/>
            <a:r>
              <a:rPr lang="en-GB" sz="1000" dirty="0">
                <a:latin typeface="StobiSerif Regular" panose="02000503060000020004" pitchFamily="50" charset="0"/>
              </a:rPr>
              <a:t>( </a:t>
            </a:r>
            <a:r>
              <a:rPr lang="en-GB" sz="1000" dirty="0" err="1">
                <a:latin typeface="StobiSerif Regular" panose="02000503060000020004" pitchFamily="50" charset="0"/>
              </a:rPr>
              <a:t>Pranvera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Rashiti</a:t>
            </a:r>
            <a:r>
              <a:rPr lang="en-GB" sz="1000" dirty="0">
                <a:latin typeface="StobiSerif Regular" panose="02000503060000020004" pitchFamily="50" charset="0"/>
              </a:rPr>
              <a:t> </a:t>
            </a:r>
            <a:r>
              <a:rPr lang="en-GB" sz="1000" dirty="0" err="1">
                <a:latin typeface="StobiSerif Regular" panose="02000503060000020004" pitchFamily="50" charset="0"/>
              </a:rPr>
              <a:t>Ramadani</a:t>
            </a:r>
            <a:r>
              <a:rPr lang="en-GB" sz="1000" dirty="0">
                <a:latin typeface="StobiSerif Regular" panose="02000503060000020004" pitchFamily="50" charset="0"/>
              </a:rPr>
              <a:t>) </a:t>
            </a:r>
            <a:endParaRPr lang="mk-MK" sz="1000" dirty="0">
              <a:latin typeface="StobiSerif Regular" panose="02000503060000020004" pitchFamily="50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1759</TotalTime>
  <Words>1528</Words>
  <Application>Microsoft Office PowerPoint</Application>
  <PresentationFormat>On-screen Show (4:3)</PresentationFormat>
  <Paragraphs>218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StobiSerif Regular</vt:lpstr>
      <vt:lpstr>Times New Roman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Kiril Begalinoski</dc:creator>
  <cp:lastModifiedBy>Emilija Trajkovska</cp:lastModifiedBy>
  <cp:revision>192</cp:revision>
  <cp:lastPrinted>2023-03-16T14:23:10Z</cp:lastPrinted>
  <dcterms:created xsi:type="dcterms:W3CDTF">2021-06-08T12:34:24Z</dcterms:created>
  <dcterms:modified xsi:type="dcterms:W3CDTF">2023-07-06T07:34:10Z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2021-05-04T00:00:00Z</vt:filetime>
  </property>
  <property fmtid="{D5CDD505-2E9C-101B-9397-08002B2CF9AE}" pid="3" name="Creator">
    <vt:lpwstr>Acrobat PDFMaker 15 for PowerPoint</vt:lpwstr>
  </property>
  <property fmtid="{D5CDD505-2E9C-101B-9397-08002B2CF9AE}" pid="4" name="LastSaved">
    <vt:filetime>2021-06-08T00:00:00Z</vt:filetime>
  </property>
</Properties>
</file>